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60" r:id="rId4"/>
    <p:sldId id="259" r:id="rId5"/>
    <p:sldId id="272" r:id="rId6"/>
    <p:sldId id="273" r:id="rId7"/>
    <p:sldId id="274" r:id="rId8"/>
    <p:sldId id="261" r:id="rId9"/>
    <p:sldId id="269" r:id="rId10"/>
    <p:sldId id="268" r:id="rId11"/>
    <p:sldId id="262" r:id="rId12"/>
    <p:sldId id="263" r:id="rId13"/>
    <p:sldId id="264" r:id="rId14"/>
    <p:sldId id="265" r:id="rId15"/>
    <p:sldId id="266" r:id="rId16"/>
    <p:sldId id="270" r:id="rId17"/>
    <p:sldId id="271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E82F10"/>
    <a:srgbClr val="C2CCD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11" autoAdjust="0"/>
    <p:restoredTop sz="94349" autoAdjust="0"/>
  </p:normalViewPr>
  <p:slideViewPr>
    <p:cSldViewPr>
      <p:cViewPr>
        <p:scale>
          <a:sx n="100" d="100"/>
          <a:sy n="100" d="100"/>
        </p:scale>
        <p:origin x="-474" y="-6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EA784C-CE64-43B2-8D33-06131EF3932A}" type="datetimeFigureOut">
              <a:rPr lang="en-US" smtClean="0"/>
              <a:pPr/>
              <a:t>4/7/2016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05FB69-E16E-416B-A301-6777EB68E9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5FB69-E16E-416B-A301-6777EB68E9AE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5FB69-E16E-416B-A301-6777EB68E9A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5FB69-E16E-416B-A301-6777EB68E9AE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0EAD-52BC-443F-B5E4-D084050DCA2A}" type="datetimeFigureOut">
              <a:rPr lang="en-US" smtClean="0"/>
              <a:pPr/>
              <a:t>4/7/2016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6C6B1-B896-4287-8F9C-99403B760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0EAD-52BC-443F-B5E4-D084050DCA2A}" type="datetimeFigureOut">
              <a:rPr lang="en-US" smtClean="0"/>
              <a:pPr/>
              <a:t>4/7/2016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6C6B1-B896-4287-8F9C-99403B760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0EAD-52BC-443F-B5E4-D084050DCA2A}" type="datetimeFigureOut">
              <a:rPr lang="en-US" smtClean="0"/>
              <a:pPr/>
              <a:t>4/7/2016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6C6B1-B896-4287-8F9C-99403B760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0EAD-52BC-443F-B5E4-D084050DCA2A}" type="datetimeFigureOut">
              <a:rPr lang="en-US" smtClean="0"/>
              <a:pPr/>
              <a:t>4/7/2016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6C6B1-B896-4287-8F9C-99403B760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0EAD-52BC-443F-B5E4-D084050DCA2A}" type="datetimeFigureOut">
              <a:rPr lang="en-US" smtClean="0"/>
              <a:pPr/>
              <a:t>4/7/2016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6C6B1-B896-4287-8F9C-99403B760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0EAD-52BC-443F-B5E4-D084050DCA2A}" type="datetimeFigureOut">
              <a:rPr lang="en-US" smtClean="0"/>
              <a:pPr/>
              <a:t>4/7/2016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6C6B1-B896-4287-8F9C-99403B760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0EAD-52BC-443F-B5E4-D084050DCA2A}" type="datetimeFigureOut">
              <a:rPr lang="en-US" smtClean="0"/>
              <a:pPr/>
              <a:t>4/7/2016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6C6B1-B896-4287-8F9C-99403B760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0EAD-52BC-443F-B5E4-D084050DCA2A}" type="datetimeFigureOut">
              <a:rPr lang="en-US" smtClean="0"/>
              <a:pPr/>
              <a:t>4/7/2016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6C6B1-B896-4287-8F9C-99403B760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0EAD-52BC-443F-B5E4-D084050DCA2A}" type="datetimeFigureOut">
              <a:rPr lang="en-US" smtClean="0"/>
              <a:pPr/>
              <a:t>4/7/2016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6C6B1-B896-4287-8F9C-99403B760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0EAD-52BC-443F-B5E4-D084050DCA2A}" type="datetimeFigureOut">
              <a:rPr lang="en-US" smtClean="0"/>
              <a:pPr/>
              <a:t>4/7/2016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6C6B1-B896-4287-8F9C-99403B760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0EAD-52BC-443F-B5E4-D084050DCA2A}" type="datetimeFigureOut">
              <a:rPr lang="en-US" smtClean="0"/>
              <a:pPr/>
              <a:t>4/7/2016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6C6B1-B896-4287-8F9C-99403B760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2F1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80EAD-52BC-443F-B5E4-D084050DCA2A}" type="datetimeFigureOut">
              <a:rPr lang="en-US" smtClean="0"/>
              <a:pPr/>
              <a:t>4/7/2016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6C6B1-B896-4287-8F9C-99403B760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© AzriSuratmin, istockphoto.com, adapted by Philippe Vandenameele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-20538"/>
            <a:ext cx="9144000" cy="5164038"/>
          </a:xfrm>
          <a:prstGeom prst="rect">
            <a:avLst/>
          </a:prstGeom>
        </p:spPr>
      </p:pic>
      <p:pic>
        <p:nvPicPr>
          <p:cNvPr id="13" name="Picture 12" descr="Primary_logo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883088" y="0"/>
            <a:ext cx="1260912" cy="7715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563888" y="2643758"/>
            <a:ext cx="5292080" cy="1512168"/>
          </a:xfrm>
          <a:prstGeom prst="roundRect">
            <a:avLst/>
          </a:prstGeom>
          <a:solidFill>
            <a:srgbClr val="E82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283968" y="2842359"/>
            <a:ext cx="38884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 smtClean="0">
                <a:solidFill>
                  <a:schemeClr val="bg1"/>
                </a:solidFill>
                <a:latin typeface="VAG Rounded Std Light" pitchFamily="34" charset="0"/>
              </a:rPr>
              <a:t>Amstrong</a:t>
            </a:r>
            <a:r>
              <a:rPr lang="nl-BE" sz="4000" baseline="30000" dirty="0" smtClean="0">
                <a:solidFill>
                  <a:schemeClr val="bg1"/>
                </a:solidFill>
                <a:latin typeface="VAG Rounded Std Light" pitchFamily="34" charset="0"/>
              </a:rPr>
              <a:t>®</a:t>
            </a:r>
            <a:r>
              <a:rPr lang="nl-BE" sz="4000" dirty="0" smtClean="0">
                <a:solidFill>
                  <a:schemeClr val="bg1"/>
                </a:solidFill>
                <a:latin typeface="VAG Rounded Std Light" pitchFamily="34" charset="0"/>
              </a:rPr>
              <a:t> Ultra</a:t>
            </a:r>
            <a:br>
              <a:rPr lang="nl-BE" sz="4000" dirty="0" smtClean="0">
                <a:solidFill>
                  <a:schemeClr val="bg1"/>
                </a:solidFill>
                <a:latin typeface="VAG Rounded Std Light" pitchFamily="34" charset="0"/>
              </a:rPr>
            </a:br>
            <a:r>
              <a:rPr lang="nl-BE" sz="3000" dirty="0" smtClean="0">
                <a:solidFill>
                  <a:schemeClr val="bg1"/>
                </a:solidFill>
                <a:latin typeface="VAG Rounded Std Light" pitchFamily="34" charset="0"/>
              </a:rPr>
              <a:t>The smartest choice</a:t>
            </a:r>
            <a:endParaRPr lang="en-US" sz="3000" dirty="0">
              <a:solidFill>
                <a:schemeClr val="bg1"/>
              </a:solidFill>
              <a:latin typeface="VAG Rounded Std Light" pitchFamily="34" charset="0"/>
            </a:endParaRP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 rot="16200000">
            <a:off x="-1919435" y="3014434"/>
            <a:ext cx="401191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nl-BE" sz="1000" dirty="0" smtClean="0">
                <a:solidFill>
                  <a:schemeClr val="bg1"/>
                </a:solidFill>
              </a:rPr>
              <a:t>© </a:t>
            </a:r>
            <a:r>
              <a:rPr lang="nl-BE" sz="1000" dirty="0" err="1" smtClean="0">
                <a:solidFill>
                  <a:schemeClr val="bg1"/>
                </a:solidFill>
              </a:rPr>
              <a:t>AzriSuratmin</a:t>
            </a:r>
            <a:r>
              <a:rPr lang="nl-BE" sz="1000" dirty="0" smtClean="0">
                <a:solidFill>
                  <a:schemeClr val="bg1"/>
                </a:solidFill>
              </a:rPr>
              <a:t>, </a:t>
            </a:r>
            <a:r>
              <a:rPr lang="nl-BE" sz="1000" dirty="0" err="1" smtClean="0">
                <a:solidFill>
                  <a:schemeClr val="bg1"/>
                </a:solidFill>
              </a:rPr>
              <a:t>istockphoto.com</a:t>
            </a:r>
            <a:r>
              <a:rPr lang="nl-BE" sz="1000" dirty="0" smtClean="0">
                <a:solidFill>
                  <a:schemeClr val="bg1"/>
                </a:solidFill>
              </a:rPr>
              <a:t>, </a:t>
            </a:r>
            <a:r>
              <a:rPr lang="nl-BE" sz="1000" dirty="0" err="1" smtClean="0">
                <a:solidFill>
                  <a:schemeClr val="bg1"/>
                </a:solidFill>
              </a:rPr>
              <a:t>adapted</a:t>
            </a:r>
            <a:r>
              <a:rPr lang="nl-BE" sz="1000" dirty="0" smtClean="0">
                <a:solidFill>
                  <a:schemeClr val="bg1"/>
                </a:solidFill>
              </a:rPr>
              <a:t> </a:t>
            </a:r>
            <a:r>
              <a:rPr lang="nl-BE" sz="1000" dirty="0" err="1" smtClean="0">
                <a:solidFill>
                  <a:schemeClr val="bg1"/>
                </a:solidFill>
              </a:rPr>
              <a:t>by</a:t>
            </a:r>
            <a:r>
              <a:rPr lang="nl-BE" sz="1000" dirty="0" smtClean="0">
                <a:solidFill>
                  <a:schemeClr val="bg1"/>
                </a:solidFill>
              </a:rPr>
              <a:t> Philippe Vandenameele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VANESSA\201403_EWEA Barcelona\BROCHURE\Pictures\SAW welding OCAS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5563" cy="5143500"/>
          </a:xfrm>
          <a:prstGeom prst="rect">
            <a:avLst/>
          </a:prstGeom>
          <a:noFill/>
        </p:spPr>
      </p:pic>
      <p:sp>
        <p:nvSpPr>
          <p:cNvPr id="6" name="Rond enkele hoek rechthoek 8"/>
          <p:cNvSpPr/>
          <p:nvPr/>
        </p:nvSpPr>
        <p:spPr bwMode="auto">
          <a:xfrm flipH="1" flipV="1">
            <a:off x="4139952" y="1131590"/>
            <a:ext cx="5004048" cy="1368152"/>
          </a:xfrm>
          <a:prstGeom prst="round1Rect">
            <a:avLst>
              <a:gd name="adj" fmla="val 13594"/>
            </a:avLst>
          </a:prstGeom>
          <a:solidFill>
            <a:schemeClr val="bg1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spcBef>
                <a:spcPct val="50000"/>
              </a:spcBef>
              <a:defRPr/>
            </a:pPr>
            <a:endParaRPr lang="nl-BE" sz="2400" dirty="0"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76464" y="1275606"/>
            <a:ext cx="50760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200" dirty="0" smtClean="0">
                <a:solidFill>
                  <a:srgbClr val="FF0000"/>
                </a:solidFill>
                <a:latin typeface="VAG Rounded Std Light" pitchFamily="34" charset="0"/>
              </a:rPr>
              <a:t>We offer full support to optimise </a:t>
            </a:r>
            <a:br>
              <a:rPr lang="nl-BE" sz="2200" dirty="0" smtClean="0">
                <a:solidFill>
                  <a:srgbClr val="FF0000"/>
                </a:solidFill>
                <a:latin typeface="VAG Rounded Std Light" pitchFamily="34" charset="0"/>
              </a:rPr>
            </a:br>
            <a:r>
              <a:rPr lang="nl-BE" sz="2200" dirty="0" smtClean="0">
                <a:solidFill>
                  <a:srgbClr val="FF0000"/>
                </a:solidFill>
                <a:latin typeface="VAG Rounded Std Light" pitchFamily="34" charset="0"/>
              </a:rPr>
              <a:t>design &amp; manufacturing of </a:t>
            </a:r>
            <a:br>
              <a:rPr lang="nl-BE" sz="2200" dirty="0" smtClean="0">
                <a:solidFill>
                  <a:srgbClr val="FF0000"/>
                </a:solidFill>
                <a:latin typeface="VAG Rounded Std Light" pitchFamily="34" charset="0"/>
              </a:rPr>
            </a:br>
            <a:r>
              <a:rPr lang="nl-BE" sz="2200" dirty="0" smtClean="0">
                <a:solidFill>
                  <a:srgbClr val="FF0000"/>
                </a:solidFill>
                <a:latin typeface="VAG Rounded Std Light" pitchFamily="34" charset="0"/>
              </a:rPr>
              <a:t>lightweight long lasting components</a:t>
            </a:r>
            <a:endParaRPr lang="nl-BE" sz="2200" dirty="0">
              <a:latin typeface="VAG Rounded Std Light" pitchFamily="34" charset="0"/>
            </a:endParaRP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 rot="5400000">
            <a:off x="8113390" y="4115092"/>
            <a:ext cx="185167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nl-BE" sz="1000" dirty="0">
                <a:solidFill>
                  <a:schemeClr val="bg1"/>
                </a:solidFill>
              </a:rPr>
              <a:t>© </a:t>
            </a:r>
            <a:r>
              <a:rPr lang="nl-BE" sz="1000" dirty="0" smtClean="0">
                <a:solidFill>
                  <a:schemeClr val="bg1"/>
                </a:solidFill>
              </a:rPr>
              <a:t>OCAS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0" name="Picture 9" descr="Primary_logo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883088" y="0"/>
            <a:ext cx="1260912" cy="771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utterstock_166416104_bogdanhoda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 descr="Primary_logo.g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883088" y="0"/>
            <a:ext cx="1260912" cy="771550"/>
          </a:xfrm>
          <a:prstGeom prst="rect">
            <a:avLst/>
          </a:prstGeom>
        </p:spPr>
      </p:pic>
      <p:sp>
        <p:nvSpPr>
          <p:cNvPr id="6" name="Rond enkele hoek rechthoek 8"/>
          <p:cNvSpPr/>
          <p:nvPr/>
        </p:nvSpPr>
        <p:spPr bwMode="auto">
          <a:xfrm flipV="1">
            <a:off x="0" y="2643758"/>
            <a:ext cx="7308304" cy="1440160"/>
          </a:xfrm>
          <a:prstGeom prst="round1Rect">
            <a:avLst>
              <a:gd name="adj" fmla="val 13594"/>
            </a:avLst>
          </a:prstGeom>
          <a:solidFill>
            <a:schemeClr val="bg1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spcBef>
                <a:spcPct val="50000"/>
              </a:spcBef>
              <a:defRPr/>
            </a:pPr>
            <a:endParaRPr lang="nl-BE" sz="2400" dirty="0"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2821454"/>
            <a:ext cx="882047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 smtClean="0">
                <a:solidFill>
                  <a:schemeClr val="accent1"/>
                </a:solidFill>
                <a:latin typeface="VAG Rounded Std Light" pitchFamily="34" charset="0"/>
              </a:rPr>
              <a:t>Amstrong</a:t>
            </a:r>
            <a:r>
              <a:rPr lang="nl-BE" sz="4000" baseline="30000" dirty="0" smtClean="0">
                <a:solidFill>
                  <a:schemeClr val="accent1"/>
                </a:solidFill>
                <a:latin typeface="VAG Rounded Std Light" pitchFamily="34" charset="0"/>
              </a:rPr>
              <a:t>®</a:t>
            </a:r>
            <a:r>
              <a:rPr lang="nl-BE" sz="4000" dirty="0" smtClean="0">
                <a:solidFill>
                  <a:schemeClr val="accent1"/>
                </a:solidFill>
                <a:latin typeface="VAG Rounded Std Light" pitchFamily="34" charset="0"/>
              </a:rPr>
              <a:t> Ultra </a:t>
            </a:r>
            <a:r>
              <a:rPr lang="nl-BE" sz="2400" dirty="0" smtClean="0">
                <a:solidFill>
                  <a:schemeClr val="accent1"/>
                </a:solidFill>
                <a:latin typeface="VAG Rounded Std Light" pitchFamily="34" charset="0"/>
              </a:rPr>
              <a:t/>
            </a:r>
            <a:br>
              <a:rPr lang="nl-BE" sz="2400" dirty="0" smtClean="0">
                <a:solidFill>
                  <a:schemeClr val="accent1"/>
                </a:solidFill>
                <a:latin typeface="VAG Rounded Std Light" pitchFamily="34" charset="0"/>
              </a:rPr>
            </a:br>
            <a:r>
              <a:rPr lang="nl-BE" sz="2200" dirty="0" smtClean="0">
                <a:latin typeface="VAG Rounded Std Light" pitchFamily="34" charset="0"/>
              </a:rPr>
              <a:t>Lighter &amp; longer crane booms with higher loading capacity</a:t>
            </a:r>
            <a:endParaRPr lang="nl-BE" sz="2200" dirty="0">
              <a:latin typeface="VAG Rounded Std Light" pitchFamily="34" charset="0"/>
            </a:endParaRP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 rot="5400000">
            <a:off x="7381081" y="3344069"/>
            <a:ext cx="33528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nl-BE" sz="1000" dirty="0">
                <a:solidFill>
                  <a:schemeClr val="bg1"/>
                </a:solidFill>
              </a:rPr>
              <a:t>© </a:t>
            </a:r>
            <a:r>
              <a:rPr lang="nl-BE" sz="1000" dirty="0" smtClean="0">
                <a:solidFill>
                  <a:schemeClr val="bg1"/>
                </a:solidFill>
              </a:rPr>
              <a:t>Bogdanhoda/Shutterstock.com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utterstock_260580536_LovePHY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 descr="Primary_logo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883088" y="0"/>
            <a:ext cx="1260912" cy="771550"/>
          </a:xfrm>
          <a:prstGeom prst="rect">
            <a:avLst/>
          </a:prstGeom>
        </p:spPr>
      </p:pic>
      <p:sp>
        <p:nvSpPr>
          <p:cNvPr id="6" name="Rond enkele hoek rechthoek 8"/>
          <p:cNvSpPr/>
          <p:nvPr/>
        </p:nvSpPr>
        <p:spPr bwMode="auto">
          <a:xfrm flipV="1">
            <a:off x="0" y="2643758"/>
            <a:ext cx="4067944" cy="1440160"/>
          </a:xfrm>
          <a:prstGeom prst="round1Rect">
            <a:avLst>
              <a:gd name="adj" fmla="val 13594"/>
            </a:avLst>
          </a:prstGeom>
          <a:solidFill>
            <a:schemeClr val="bg1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spcBef>
                <a:spcPct val="50000"/>
              </a:spcBef>
              <a:defRPr/>
            </a:pPr>
            <a:endParaRPr lang="nl-BE" sz="2400" dirty="0"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2821454"/>
            <a:ext cx="403244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 err="1" smtClean="0">
                <a:solidFill>
                  <a:srgbClr val="FF9900"/>
                </a:solidFill>
                <a:latin typeface="VAG Rounded Std Light" pitchFamily="34" charset="0"/>
              </a:rPr>
              <a:t>Amstrong</a:t>
            </a:r>
            <a:r>
              <a:rPr lang="nl-BE" sz="4000" baseline="30000" dirty="0" smtClean="0">
                <a:solidFill>
                  <a:srgbClr val="FF9900"/>
                </a:solidFill>
                <a:latin typeface="VAG Rounded Std Light" pitchFamily="34" charset="0"/>
              </a:rPr>
              <a:t>®</a:t>
            </a:r>
            <a:r>
              <a:rPr lang="nl-BE" sz="4000" dirty="0" smtClean="0">
                <a:solidFill>
                  <a:srgbClr val="FF9900"/>
                </a:solidFill>
                <a:latin typeface="VAG Rounded Std Light" pitchFamily="34" charset="0"/>
              </a:rPr>
              <a:t> Ultra </a:t>
            </a:r>
          </a:p>
          <a:p>
            <a:pPr algn="ctr"/>
            <a:r>
              <a:rPr lang="nl-BE" sz="2800" dirty="0" err="1" smtClean="0">
                <a:latin typeface="VAG Rounded Std Light" pitchFamily="34" charset="0"/>
              </a:rPr>
              <a:t>Cranes</a:t>
            </a:r>
            <a:r>
              <a:rPr lang="nl-BE" sz="2800" dirty="0" smtClean="0">
                <a:latin typeface="VAG Rounded Std Light" pitchFamily="34" charset="0"/>
              </a:rPr>
              <a:t> more </a:t>
            </a:r>
            <a:r>
              <a:rPr lang="nl-BE" sz="2800" dirty="0" err="1" smtClean="0">
                <a:latin typeface="VAG Rounded Std Light" pitchFamily="34" charset="0"/>
              </a:rPr>
              <a:t>sturdy</a:t>
            </a:r>
            <a:endParaRPr lang="nl-BE" sz="2200" dirty="0">
              <a:latin typeface="VAG Rounded Std Light" pitchFamily="34" charset="0"/>
            </a:endParaRP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 rot="5400000">
            <a:off x="7381081" y="3344069"/>
            <a:ext cx="33528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nl-BE" sz="1000" dirty="0">
                <a:solidFill>
                  <a:schemeClr val="bg1"/>
                </a:solidFill>
              </a:rPr>
              <a:t>© </a:t>
            </a:r>
            <a:r>
              <a:rPr lang="nl-BE" sz="1000" dirty="0" smtClean="0">
                <a:solidFill>
                  <a:schemeClr val="bg1"/>
                </a:solidFill>
              </a:rPr>
              <a:t>LovePHY/Shutterstock.com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utterstock_170003489_Vadim Ratnikov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7795262" cy="4299942"/>
          </a:xfrm>
          <a:prstGeom prst="rect">
            <a:avLst/>
          </a:prstGeom>
        </p:spPr>
      </p:pic>
      <p:sp>
        <p:nvSpPr>
          <p:cNvPr id="5" name="Rond enkele hoek rechthoek 8"/>
          <p:cNvSpPr/>
          <p:nvPr/>
        </p:nvSpPr>
        <p:spPr bwMode="auto">
          <a:xfrm flipH="1" flipV="1">
            <a:off x="5076056" y="3363837"/>
            <a:ext cx="4067944" cy="1423317"/>
          </a:xfrm>
          <a:prstGeom prst="round1Rect">
            <a:avLst>
              <a:gd name="adj" fmla="val 13594"/>
            </a:avLst>
          </a:prstGeom>
          <a:solidFill>
            <a:schemeClr val="bg1">
              <a:lumMod val="65000"/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spcBef>
                <a:spcPct val="50000"/>
              </a:spcBef>
              <a:defRPr/>
            </a:pPr>
            <a:endParaRPr lang="nl-BE" sz="2400" dirty="0"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76056" y="3306926"/>
            <a:ext cx="40679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 err="1" smtClean="0">
                <a:solidFill>
                  <a:schemeClr val="bg1"/>
                </a:solidFill>
                <a:latin typeface="VAG Rounded Std Light" pitchFamily="34" charset="0"/>
              </a:rPr>
              <a:t>Amstrong</a:t>
            </a:r>
            <a:r>
              <a:rPr lang="nl-BE" sz="4000" baseline="30000" dirty="0" smtClean="0">
                <a:solidFill>
                  <a:schemeClr val="bg1"/>
                </a:solidFill>
                <a:latin typeface="VAG Rounded Std Light" pitchFamily="34" charset="0"/>
              </a:rPr>
              <a:t>®</a:t>
            </a:r>
            <a:r>
              <a:rPr lang="nl-BE" sz="4000" dirty="0" smtClean="0">
                <a:solidFill>
                  <a:schemeClr val="bg1"/>
                </a:solidFill>
                <a:latin typeface="VAG Rounded Std Light" pitchFamily="34" charset="0"/>
              </a:rPr>
              <a:t> Ultra</a:t>
            </a:r>
          </a:p>
          <a:p>
            <a:pPr algn="ctr"/>
            <a:r>
              <a:rPr lang="en-GB" sz="2400" dirty="0" smtClean="0">
                <a:latin typeface="VAG Rounded Std Light" pitchFamily="34" charset="0"/>
              </a:rPr>
              <a:t>Most stringent </a:t>
            </a:r>
            <a:br>
              <a:rPr lang="en-GB" sz="2400" dirty="0" smtClean="0">
                <a:latin typeface="VAG Rounded Std Light" pitchFamily="34" charset="0"/>
              </a:rPr>
            </a:br>
            <a:r>
              <a:rPr lang="en-GB" sz="2400" dirty="0" smtClean="0">
                <a:latin typeface="VAG Rounded Std Light" pitchFamily="34" charset="0"/>
              </a:rPr>
              <a:t>toughness performance</a:t>
            </a:r>
            <a:endParaRPr lang="nl-BE" sz="2200" dirty="0">
              <a:latin typeface="VAG Rounded Std Light" pitchFamily="34" charset="0"/>
            </a:endParaRPr>
          </a:p>
        </p:txBody>
      </p:sp>
      <p:pic>
        <p:nvPicPr>
          <p:cNvPr id="6" name="Picture 5" descr="Primary_logo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884430" y="0"/>
            <a:ext cx="1259569" cy="771550"/>
          </a:xfrm>
          <a:prstGeom prst="rect">
            <a:avLst/>
          </a:prstGeom>
        </p:spPr>
      </p:pic>
      <p:sp>
        <p:nvSpPr>
          <p:cNvPr id="7" name="TextBox 12"/>
          <p:cNvSpPr txBox="1">
            <a:spLocks noChangeArrowheads="1"/>
          </p:cNvSpPr>
          <p:nvPr/>
        </p:nvSpPr>
        <p:spPr bwMode="auto">
          <a:xfrm rot="16200000">
            <a:off x="-1919435" y="3014434"/>
            <a:ext cx="401191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nl-BE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© </a:t>
            </a:r>
            <a:r>
              <a:rPr lang="nl-BE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Vadim</a:t>
            </a:r>
            <a:r>
              <a:rPr lang="nl-BE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nl-BE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Ratnikov</a:t>
            </a:r>
            <a:r>
              <a:rPr lang="nl-BE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/ </a:t>
            </a:r>
            <a:r>
              <a:rPr lang="nl-BE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shutterstock.com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utterstock_44730979_Fotokostic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5082" cy="5143500"/>
          </a:xfrm>
          <a:prstGeom prst="rect">
            <a:avLst/>
          </a:prstGeom>
        </p:spPr>
      </p:pic>
      <p:pic>
        <p:nvPicPr>
          <p:cNvPr id="5" name="Picture 4" descr="Primary_logo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883088" y="0"/>
            <a:ext cx="1260912" cy="771550"/>
          </a:xfrm>
          <a:prstGeom prst="rect">
            <a:avLst/>
          </a:prstGeom>
        </p:spPr>
      </p:pic>
      <p:sp>
        <p:nvSpPr>
          <p:cNvPr id="6" name="Rond enkele hoek rechthoek 8"/>
          <p:cNvSpPr/>
          <p:nvPr/>
        </p:nvSpPr>
        <p:spPr bwMode="auto">
          <a:xfrm flipH="1" flipV="1">
            <a:off x="4211960" y="2859782"/>
            <a:ext cx="4932040" cy="1512168"/>
          </a:xfrm>
          <a:prstGeom prst="round1Rect">
            <a:avLst>
              <a:gd name="adj" fmla="val 13594"/>
            </a:avLst>
          </a:prstGeom>
          <a:solidFill>
            <a:schemeClr val="bg1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spcBef>
                <a:spcPct val="50000"/>
              </a:spcBef>
              <a:defRPr/>
            </a:pPr>
            <a:endParaRPr lang="nl-BE" sz="2400" dirty="0"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3968" y="2931790"/>
            <a:ext cx="48600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 smtClean="0">
                <a:solidFill>
                  <a:schemeClr val="accent3">
                    <a:lumMod val="75000"/>
                  </a:schemeClr>
                </a:solidFill>
                <a:latin typeface="VAG Rounded Std Light" pitchFamily="34" charset="0"/>
              </a:rPr>
              <a:t>Amstrong</a:t>
            </a:r>
            <a:r>
              <a:rPr lang="nl-BE" sz="4000" baseline="30000" dirty="0" smtClean="0">
                <a:solidFill>
                  <a:schemeClr val="accent3">
                    <a:lumMod val="75000"/>
                  </a:schemeClr>
                </a:solidFill>
                <a:latin typeface="VAG Rounded Std Light" pitchFamily="34" charset="0"/>
              </a:rPr>
              <a:t>®</a:t>
            </a:r>
            <a:r>
              <a:rPr lang="nl-BE" sz="4000" dirty="0" smtClean="0">
                <a:solidFill>
                  <a:schemeClr val="accent3">
                    <a:lumMod val="75000"/>
                  </a:schemeClr>
                </a:solidFill>
                <a:latin typeface="VAG Rounded Std Light" pitchFamily="34" charset="0"/>
              </a:rPr>
              <a:t> Ultra </a:t>
            </a:r>
            <a:r>
              <a:rPr lang="nl-BE" sz="2400" dirty="0" smtClean="0">
                <a:solidFill>
                  <a:schemeClr val="accent1"/>
                </a:solidFill>
                <a:latin typeface="VAG Rounded Std Light" pitchFamily="34" charset="0"/>
              </a:rPr>
              <a:t/>
            </a:r>
            <a:br>
              <a:rPr lang="nl-BE" sz="2400" dirty="0" smtClean="0">
                <a:solidFill>
                  <a:schemeClr val="accent1"/>
                </a:solidFill>
                <a:latin typeface="VAG Rounded Std Light" pitchFamily="34" charset="0"/>
              </a:rPr>
            </a:br>
            <a:r>
              <a:rPr lang="en-US" sz="2200" dirty="0" smtClean="0">
                <a:latin typeface="VAG Rounded Std Light" pitchFamily="34" charset="0"/>
              </a:rPr>
              <a:t>Enabling smarter design </a:t>
            </a:r>
            <a:br>
              <a:rPr lang="en-US" sz="2200" dirty="0" smtClean="0">
                <a:latin typeface="VAG Rounded Std Light" pitchFamily="34" charset="0"/>
              </a:rPr>
            </a:br>
            <a:r>
              <a:rPr lang="en-US" sz="2200" dirty="0" smtClean="0">
                <a:latin typeface="VAG Rounded Std Light" pitchFamily="34" charset="0"/>
              </a:rPr>
              <a:t>to improve performance</a:t>
            </a:r>
            <a:endParaRPr lang="nl-BE" sz="2200" dirty="0">
              <a:latin typeface="VAG Rounded Std Light" pitchFamily="34" charset="0"/>
            </a:endParaRP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 rot="16200000">
            <a:off x="-1919435" y="3014434"/>
            <a:ext cx="401191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nl-BE" sz="1000" dirty="0" smtClean="0">
                <a:solidFill>
                  <a:schemeClr val="bg1"/>
                </a:solidFill>
              </a:rPr>
              <a:t>© </a:t>
            </a:r>
            <a:r>
              <a:rPr lang="nl-BE" sz="1000" dirty="0" err="1" smtClean="0">
                <a:solidFill>
                  <a:schemeClr val="bg1"/>
                </a:solidFill>
              </a:rPr>
              <a:t>Fotokostic</a:t>
            </a:r>
            <a:r>
              <a:rPr lang="nl-BE" sz="1000" dirty="0" smtClean="0">
                <a:solidFill>
                  <a:schemeClr val="bg1"/>
                </a:solidFill>
              </a:rPr>
              <a:t> / </a:t>
            </a:r>
            <a:r>
              <a:rPr lang="nl-BE" sz="1000" dirty="0" err="1" smtClean="0">
                <a:solidFill>
                  <a:schemeClr val="bg1"/>
                </a:solidFill>
              </a:rPr>
              <a:t>shutterstock.com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utterstock_212751463_Nomad_Soul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 descr="Primary_logo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883088" y="0"/>
            <a:ext cx="1260912" cy="771550"/>
          </a:xfrm>
          <a:prstGeom prst="rect">
            <a:avLst/>
          </a:prstGeom>
        </p:spPr>
      </p:pic>
      <p:sp>
        <p:nvSpPr>
          <p:cNvPr id="4" name="TextBox 12"/>
          <p:cNvSpPr txBox="1">
            <a:spLocks noChangeArrowheads="1"/>
          </p:cNvSpPr>
          <p:nvPr/>
        </p:nvSpPr>
        <p:spPr bwMode="auto">
          <a:xfrm rot="5400000">
            <a:off x="7344569" y="3344069"/>
            <a:ext cx="33528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nl-BE" sz="1000" dirty="0">
                <a:solidFill>
                  <a:schemeClr val="bg1"/>
                </a:solidFill>
              </a:rPr>
              <a:t>© </a:t>
            </a:r>
            <a:r>
              <a:rPr lang="nl-BE" sz="1000" dirty="0" smtClean="0">
                <a:solidFill>
                  <a:schemeClr val="bg1"/>
                </a:solidFill>
              </a:rPr>
              <a:t>Nomad_Soul/Shutterstock.com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5" name="Rond enkele hoek rechthoek 8"/>
          <p:cNvSpPr/>
          <p:nvPr/>
        </p:nvSpPr>
        <p:spPr bwMode="auto">
          <a:xfrm flipV="1">
            <a:off x="0" y="2643758"/>
            <a:ext cx="4932040" cy="1440160"/>
          </a:xfrm>
          <a:prstGeom prst="round1Rect">
            <a:avLst>
              <a:gd name="adj" fmla="val 13594"/>
            </a:avLst>
          </a:prstGeom>
          <a:solidFill>
            <a:schemeClr val="bg1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spcBef>
                <a:spcPct val="50000"/>
              </a:spcBef>
              <a:defRPr/>
            </a:pPr>
            <a:endParaRPr lang="nl-BE" sz="2400" dirty="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52536" y="2821454"/>
            <a:ext cx="5400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 smtClean="0">
                <a:solidFill>
                  <a:schemeClr val="accent3">
                    <a:lumMod val="75000"/>
                  </a:schemeClr>
                </a:solidFill>
                <a:latin typeface="VAG Rounded Std Light" pitchFamily="34" charset="0"/>
              </a:rPr>
              <a:t>Amstrong</a:t>
            </a:r>
            <a:r>
              <a:rPr lang="nl-BE" sz="4000" baseline="30000" dirty="0" smtClean="0">
                <a:solidFill>
                  <a:schemeClr val="accent3">
                    <a:lumMod val="75000"/>
                  </a:schemeClr>
                </a:solidFill>
                <a:latin typeface="VAG Rounded Std Light" pitchFamily="34" charset="0"/>
              </a:rPr>
              <a:t>®</a:t>
            </a:r>
            <a:r>
              <a:rPr lang="nl-BE" sz="4000" dirty="0" smtClean="0">
                <a:solidFill>
                  <a:schemeClr val="accent3">
                    <a:lumMod val="75000"/>
                  </a:schemeClr>
                </a:solidFill>
                <a:latin typeface="VAG Rounded Std Light" pitchFamily="34" charset="0"/>
              </a:rPr>
              <a:t> Ultra </a:t>
            </a:r>
            <a:r>
              <a:rPr lang="nl-BE" sz="2400" dirty="0" smtClean="0">
                <a:solidFill>
                  <a:schemeClr val="accent1"/>
                </a:solidFill>
                <a:latin typeface="VAG Rounded Std Light" pitchFamily="34" charset="0"/>
              </a:rPr>
              <a:t/>
            </a:r>
            <a:br>
              <a:rPr lang="nl-BE" sz="2400" dirty="0" smtClean="0">
                <a:solidFill>
                  <a:schemeClr val="accent1"/>
                </a:solidFill>
                <a:latin typeface="VAG Rounded Std Light" pitchFamily="34" charset="0"/>
              </a:rPr>
            </a:br>
            <a:r>
              <a:rPr lang="nl-BE" sz="2200" dirty="0" smtClean="0">
                <a:latin typeface="VAG Rounded Std Light" pitchFamily="34" charset="0"/>
              </a:rPr>
              <a:t>Lighter &amp; greener transport solutions</a:t>
            </a:r>
            <a:endParaRPr lang="nl-BE" sz="2200" dirty="0">
              <a:latin typeface="VAG Rounded Std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© AzriSuratmin, istockphoto.com, adapted by Philippe Vandenameele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-20538"/>
            <a:ext cx="9144000" cy="5164038"/>
          </a:xfrm>
          <a:prstGeom prst="rect">
            <a:avLst/>
          </a:prstGeom>
        </p:spPr>
      </p:pic>
      <p:pic>
        <p:nvPicPr>
          <p:cNvPr id="13" name="Picture 12" descr="Primary_logo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883088" y="0"/>
            <a:ext cx="1260912" cy="7715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563888" y="2643758"/>
            <a:ext cx="5292080" cy="1512168"/>
          </a:xfrm>
          <a:prstGeom prst="roundRect">
            <a:avLst/>
          </a:prstGeom>
          <a:solidFill>
            <a:srgbClr val="E82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283968" y="2842359"/>
            <a:ext cx="38884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 smtClean="0">
                <a:solidFill>
                  <a:schemeClr val="bg1"/>
                </a:solidFill>
                <a:latin typeface="VAG Rounded Std Light" pitchFamily="34" charset="0"/>
              </a:rPr>
              <a:t>Amstrong</a:t>
            </a:r>
            <a:r>
              <a:rPr lang="nl-BE" sz="4000" baseline="30000" dirty="0" smtClean="0">
                <a:solidFill>
                  <a:schemeClr val="bg1"/>
                </a:solidFill>
                <a:latin typeface="VAG Rounded Std Light" pitchFamily="34" charset="0"/>
              </a:rPr>
              <a:t>®</a:t>
            </a:r>
            <a:r>
              <a:rPr lang="nl-BE" sz="4000" dirty="0" smtClean="0">
                <a:solidFill>
                  <a:schemeClr val="bg1"/>
                </a:solidFill>
                <a:latin typeface="VAG Rounded Std Light" pitchFamily="34" charset="0"/>
              </a:rPr>
              <a:t> Ultra</a:t>
            </a:r>
            <a:br>
              <a:rPr lang="nl-BE" sz="4000" dirty="0" smtClean="0">
                <a:solidFill>
                  <a:schemeClr val="bg1"/>
                </a:solidFill>
                <a:latin typeface="VAG Rounded Std Light" pitchFamily="34" charset="0"/>
              </a:rPr>
            </a:br>
            <a:r>
              <a:rPr lang="nl-BE" sz="3000" dirty="0" smtClean="0">
                <a:solidFill>
                  <a:schemeClr val="bg1"/>
                </a:solidFill>
                <a:latin typeface="VAG Rounded Std Light" pitchFamily="34" charset="0"/>
              </a:rPr>
              <a:t>The smartest choice</a:t>
            </a:r>
            <a:endParaRPr lang="en-US" sz="3000" dirty="0">
              <a:solidFill>
                <a:schemeClr val="bg1"/>
              </a:solidFill>
              <a:latin typeface="VAG Rounded Std Light" pitchFamily="34" charset="0"/>
            </a:endParaRP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 rot="16200000">
            <a:off x="-1919435" y="3014434"/>
            <a:ext cx="401191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nl-BE" sz="1000" dirty="0" smtClean="0">
                <a:solidFill>
                  <a:schemeClr val="bg1"/>
                </a:solidFill>
              </a:rPr>
              <a:t>© </a:t>
            </a:r>
            <a:r>
              <a:rPr lang="nl-BE" sz="1000" dirty="0" err="1" smtClean="0">
                <a:solidFill>
                  <a:schemeClr val="bg1"/>
                </a:solidFill>
              </a:rPr>
              <a:t>AzriSuratmin</a:t>
            </a:r>
            <a:r>
              <a:rPr lang="nl-BE" sz="1000" dirty="0" smtClean="0">
                <a:solidFill>
                  <a:schemeClr val="bg1"/>
                </a:solidFill>
              </a:rPr>
              <a:t>, </a:t>
            </a:r>
            <a:r>
              <a:rPr lang="nl-BE" sz="1000" dirty="0" err="1" smtClean="0">
                <a:solidFill>
                  <a:schemeClr val="bg1"/>
                </a:solidFill>
              </a:rPr>
              <a:t>istockphoto.com</a:t>
            </a:r>
            <a:r>
              <a:rPr lang="nl-BE" sz="1000" dirty="0" smtClean="0">
                <a:solidFill>
                  <a:schemeClr val="bg1"/>
                </a:solidFill>
              </a:rPr>
              <a:t>, </a:t>
            </a:r>
            <a:r>
              <a:rPr lang="nl-BE" sz="1000" dirty="0" err="1" smtClean="0">
                <a:solidFill>
                  <a:schemeClr val="bg1"/>
                </a:solidFill>
              </a:rPr>
              <a:t>adapted</a:t>
            </a:r>
            <a:r>
              <a:rPr lang="nl-BE" sz="1000" dirty="0" smtClean="0">
                <a:solidFill>
                  <a:schemeClr val="bg1"/>
                </a:solidFill>
              </a:rPr>
              <a:t> </a:t>
            </a:r>
            <a:r>
              <a:rPr lang="nl-BE" sz="1000" dirty="0" err="1" smtClean="0">
                <a:solidFill>
                  <a:schemeClr val="bg1"/>
                </a:solidFill>
              </a:rPr>
              <a:t>by</a:t>
            </a:r>
            <a:r>
              <a:rPr lang="nl-BE" sz="1000" dirty="0" smtClean="0">
                <a:solidFill>
                  <a:schemeClr val="bg1"/>
                </a:solidFill>
              </a:rPr>
              <a:t> Philippe Vandenameele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92088" y="2842359"/>
            <a:ext cx="853244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600" dirty="0" smtClean="0">
                <a:latin typeface="VAG Rounded Std Light" pitchFamily="34" charset="0"/>
              </a:rPr>
              <a:t>Produced by: ArcelorMittal Europe Communications</a:t>
            </a:r>
          </a:p>
          <a:p>
            <a:endParaRPr lang="nl-BE" sz="2000" dirty="0" smtClean="0">
              <a:latin typeface="VAG Rounded Std Light" pitchFamily="34" charset="0"/>
            </a:endParaRPr>
          </a:p>
          <a:p>
            <a:endParaRPr lang="nl-BE" sz="2000" dirty="0" smtClean="0">
              <a:latin typeface="VAG Rounded Std Light" pitchFamily="34" charset="0"/>
            </a:endParaRPr>
          </a:p>
          <a:p>
            <a:r>
              <a:rPr lang="nl-BE" sz="2000" dirty="0" smtClean="0">
                <a:latin typeface="VAG Rounded Std Light" pitchFamily="34" charset="0"/>
              </a:rPr>
              <a:t>© 2016 </a:t>
            </a:r>
            <a:endParaRPr lang="en-US" sz="2000" dirty="0">
              <a:latin typeface="VAG Rounded Std Light" pitchFamily="34" charset="0"/>
            </a:endParaRPr>
          </a:p>
        </p:txBody>
      </p:sp>
      <p:pic>
        <p:nvPicPr>
          <p:cNvPr id="8" name="Picture 7" descr="Primary_logo_colour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838877" y="0"/>
            <a:ext cx="3305123" cy="2026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hutterstock_121115248_dragunov.jpg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0" y="0"/>
            <a:ext cx="9144001" cy="5143500"/>
          </a:xfrm>
        </p:spPr>
      </p:pic>
      <p:pic>
        <p:nvPicPr>
          <p:cNvPr id="5" name="Picture 4" descr="Primary_logo.g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883088" y="0"/>
            <a:ext cx="1260912" cy="771550"/>
          </a:xfrm>
          <a:prstGeom prst="rect">
            <a:avLst/>
          </a:prstGeom>
        </p:spPr>
      </p:pic>
      <p:sp>
        <p:nvSpPr>
          <p:cNvPr id="6" name="Rond enkele hoek rechthoek 8"/>
          <p:cNvSpPr/>
          <p:nvPr/>
        </p:nvSpPr>
        <p:spPr bwMode="auto">
          <a:xfrm flipH="1" flipV="1">
            <a:off x="5004048" y="2859782"/>
            <a:ext cx="4139952" cy="1584176"/>
          </a:xfrm>
          <a:prstGeom prst="round1Rect">
            <a:avLst>
              <a:gd name="adj" fmla="val 13594"/>
            </a:avLst>
          </a:prstGeom>
          <a:solidFill>
            <a:schemeClr val="bg1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spcBef>
                <a:spcPct val="50000"/>
              </a:spcBef>
              <a:defRPr/>
            </a:pPr>
            <a:endParaRPr lang="nl-BE" sz="2400" dirty="0"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0072" y="2965470"/>
            <a:ext cx="38164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 smtClean="0">
                <a:solidFill>
                  <a:schemeClr val="accent1"/>
                </a:solidFill>
                <a:latin typeface="VAG Rounded Std Light" pitchFamily="34" charset="0"/>
              </a:rPr>
              <a:t>Amstrong</a:t>
            </a:r>
            <a:r>
              <a:rPr lang="nl-BE" sz="4000" baseline="30000" dirty="0" smtClean="0">
                <a:solidFill>
                  <a:schemeClr val="accent1"/>
                </a:solidFill>
                <a:latin typeface="VAG Rounded Std Light" pitchFamily="34" charset="0"/>
              </a:rPr>
              <a:t>®</a:t>
            </a:r>
            <a:r>
              <a:rPr lang="nl-BE" sz="4000" dirty="0" smtClean="0">
                <a:solidFill>
                  <a:schemeClr val="accent1"/>
                </a:solidFill>
                <a:latin typeface="VAG Rounded Std Light" pitchFamily="34" charset="0"/>
              </a:rPr>
              <a:t> Ultra </a:t>
            </a:r>
            <a:r>
              <a:rPr lang="nl-BE" sz="2400" dirty="0" smtClean="0">
                <a:solidFill>
                  <a:schemeClr val="accent1"/>
                </a:solidFill>
                <a:latin typeface="VAG Rounded Std Light" pitchFamily="34" charset="0"/>
              </a:rPr>
              <a:t/>
            </a:r>
            <a:br>
              <a:rPr lang="nl-BE" sz="2400" dirty="0" smtClean="0">
                <a:solidFill>
                  <a:schemeClr val="accent1"/>
                </a:solidFill>
                <a:latin typeface="VAG Rounded Std Light" pitchFamily="34" charset="0"/>
              </a:rPr>
            </a:br>
            <a:r>
              <a:rPr lang="en-US" sz="2200" dirty="0" smtClean="0">
                <a:latin typeface="VAG Rounded Std Light" pitchFamily="34" charset="0"/>
              </a:rPr>
              <a:t>Weight reduction of </a:t>
            </a:r>
            <a:br>
              <a:rPr lang="en-US" sz="2200" dirty="0" smtClean="0">
                <a:latin typeface="VAG Rounded Std Light" pitchFamily="34" charset="0"/>
              </a:rPr>
            </a:br>
            <a:r>
              <a:rPr lang="en-US" sz="2200" dirty="0" smtClean="0">
                <a:latin typeface="VAG Rounded Std Light" pitchFamily="34" charset="0"/>
              </a:rPr>
              <a:t>heavy vehicles </a:t>
            </a:r>
            <a:endParaRPr lang="nl-BE" sz="2200" dirty="0">
              <a:latin typeface="VAG Rounded Std Light" pitchFamily="34" charset="0"/>
            </a:endParaRP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 rot="16200000">
            <a:off x="-1589880" y="3344069"/>
            <a:ext cx="33528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nl-BE" sz="1000" dirty="0">
                <a:solidFill>
                  <a:schemeClr val="bg1"/>
                </a:solidFill>
              </a:rPr>
              <a:t>© </a:t>
            </a:r>
            <a:r>
              <a:rPr lang="nl-BE" sz="1000" dirty="0" smtClean="0">
                <a:solidFill>
                  <a:schemeClr val="bg1"/>
                </a:solidFill>
              </a:rPr>
              <a:t>Dragunov/Shutterstock.com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utterstock_318400301_Standret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 descr="Primary_logo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883088" y="0"/>
            <a:ext cx="1260912" cy="771550"/>
          </a:xfrm>
          <a:prstGeom prst="rect">
            <a:avLst/>
          </a:prstGeom>
        </p:spPr>
      </p:pic>
      <p:sp>
        <p:nvSpPr>
          <p:cNvPr id="6" name="Rond enkele hoek rechthoek 8"/>
          <p:cNvSpPr/>
          <p:nvPr/>
        </p:nvSpPr>
        <p:spPr bwMode="auto">
          <a:xfrm flipH="1" flipV="1">
            <a:off x="5220072" y="987574"/>
            <a:ext cx="3923928" cy="1584176"/>
          </a:xfrm>
          <a:prstGeom prst="round1Rect">
            <a:avLst>
              <a:gd name="adj" fmla="val 13594"/>
            </a:avLst>
          </a:prstGeom>
          <a:solidFill>
            <a:schemeClr val="bg1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spcBef>
                <a:spcPct val="50000"/>
              </a:spcBef>
              <a:defRPr/>
            </a:pPr>
            <a:endParaRPr lang="nl-BE" sz="2400" dirty="0"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8064" y="1059582"/>
            <a:ext cx="40679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 smtClean="0">
                <a:solidFill>
                  <a:srgbClr val="92D050"/>
                </a:solidFill>
                <a:latin typeface="VAG Rounded Std Light" pitchFamily="34" charset="0"/>
              </a:rPr>
              <a:t>Amstrong</a:t>
            </a:r>
            <a:r>
              <a:rPr lang="nl-BE" sz="4000" baseline="30000" dirty="0" smtClean="0">
                <a:solidFill>
                  <a:srgbClr val="92D050"/>
                </a:solidFill>
                <a:latin typeface="VAG Rounded Std Light" pitchFamily="34" charset="0"/>
              </a:rPr>
              <a:t>®</a:t>
            </a:r>
            <a:r>
              <a:rPr lang="nl-BE" sz="4000" dirty="0" smtClean="0">
                <a:solidFill>
                  <a:srgbClr val="92D050"/>
                </a:solidFill>
                <a:latin typeface="VAG Rounded Std Light" pitchFamily="34" charset="0"/>
              </a:rPr>
              <a:t> Ultra </a:t>
            </a:r>
            <a:r>
              <a:rPr lang="nl-BE" sz="2400" dirty="0" smtClean="0">
                <a:solidFill>
                  <a:schemeClr val="accent1"/>
                </a:solidFill>
                <a:latin typeface="VAG Rounded Std Light" pitchFamily="34" charset="0"/>
              </a:rPr>
              <a:t/>
            </a:r>
            <a:br>
              <a:rPr lang="nl-BE" sz="2400" dirty="0" smtClean="0">
                <a:solidFill>
                  <a:schemeClr val="accent1"/>
                </a:solidFill>
                <a:latin typeface="VAG Rounded Std Light" pitchFamily="34" charset="0"/>
              </a:rPr>
            </a:br>
            <a:r>
              <a:rPr lang="en-US" sz="2200" dirty="0" smtClean="0">
                <a:latin typeface="VAG Rounded Std Light" pitchFamily="34" charset="0"/>
              </a:rPr>
              <a:t>Increasing efficiency thanks to longer cutting heads</a:t>
            </a:r>
            <a:endParaRPr lang="nl-BE" sz="2200" dirty="0">
              <a:latin typeface="VAG Rounded Std Light" pitchFamily="34" charset="0"/>
            </a:endParaRP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 rot="16200000">
            <a:off x="-1589880" y="3344069"/>
            <a:ext cx="33528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nl-BE" sz="1000" dirty="0">
                <a:solidFill>
                  <a:schemeClr val="bg1"/>
                </a:solidFill>
              </a:rPr>
              <a:t>© </a:t>
            </a:r>
            <a:r>
              <a:rPr lang="nl-BE" sz="1000" dirty="0" smtClean="0">
                <a:solidFill>
                  <a:schemeClr val="bg1"/>
                </a:solidFill>
              </a:rPr>
              <a:t>Strandret/Shutterstock.com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utterstock_136973402_eastvanfran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 descr="Primary_logo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883088" y="0"/>
            <a:ext cx="1260912" cy="771550"/>
          </a:xfrm>
          <a:prstGeom prst="rect">
            <a:avLst/>
          </a:prstGeom>
        </p:spPr>
      </p:pic>
      <p:sp>
        <p:nvSpPr>
          <p:cNvPr id="8" name="Rond enkele hoek rechthoek 8"/>
          <p:cNvSpPr/>
          <p:nvPr/>
        </p:nvSpPr>
        <p:spPr bwMode="auto">
          <a:xfrm flipH="1" flipV="1">
            <a:off x="5220072" y="1995686"/>
            <a:ext cx="3923928" cy="1584176"/>
          </a:xfrm>
          <a:prstGeom prst="round1Rect">
            <a:avLst>
              <a:gd name="adj" fmla="val 13594"/>
            </a:avLst>
          </a:prstGeom>
          <a:solidFill>
            <a:schemeClr val="bg1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spcBef>
                <a:spcPct val="50000"/>
              </a:spcBef>
              <a:defRPr/>
            </a:pPr>
            <a:endParaRPr lang="nl-BE" sz="2400" dirty="0"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8064" y="2067694"/>
            <a:ext cx="40679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 smtClean="0">
                <a:solidFill>
                  <a:schemeClr val="accent1"/>
                </a:solidFill>
                <a:latin typeface="VAG Rounded Std Light" pitchFamily="34" charset="0"/>
              </a:rPr>
              <a:t>Amstrong</a:t>
            </a:r>
            <a:r>
              <a:rPr lang="nl-BE" sz="4000" baseline="30000" dirty="0" smtClean="0">
                <a:solidFill>
                  <a:schemeClr val="accent1"/>
                </a:solidFill>
                <a:latin typeface="VAG Rounded Std Light" pitchFamily="34" charset="0"/>
              </a:rPr>
              <a:t>®</a:t>
            </a:r>
            <a:r>
              <a:rPr lang="nl-BE" sz="4000" dirty="0" smtClean="0">
                <a:solidFill>
                  <a:schemeClr val="accent1"/>
                </a:solidFill>
                <a:latin typeface="VAG Rounded Std Light" pitchFamily="34" charset="0"/>
              </a:rPr>
              <a:t> Ultra </a:t>
            </a:r>
            <a:r>
              <a:rPr lang="nl-BE" sz="2400" dirty="0" smtClean="0">
                <a:solidFill>
                  <a:schemeClr val="accent1"/>
                </a:solidFill>
                <a:latin typeface="VAG Rounded Std Light" pitchFamily="34" charset="0"/>
              </a:rPr>
              <a:t/>
            </a:r>
            <a:br>
              <a:rPr lang="nl-BE" sz="2400" dirty="0" smtClean="0">
                <a:solidFill>
                  <a:schemeClr val="accent1"/>
                </a:solidFill>
                <a:latin typeface="VAG Rounded Std Light" pitchFamily="34" charset="0"/>
              </a:rPr>
            </a:br>
            <a:r>
              <a:rPr lang="nl-BE" sz="2200" dirty="0" smtClean="0">
                <a:latin typeface="VAG Rounded Std Light" pitchFamily="34" charset="0"/>
              </a:rPr>
              <a:t>Most stringent </a:t>
            </a:r>
            <a:br>
              <a:rPr lang="nl-BE" sz="2200" dirty="0" smtClean="0">
                <a:latin typeface="VAG Rounded Std Light" pitchFamily="34" charset="0"/>
              </a:rPr>
            </a:br>
            <a:r>
              <a:rPr lang="nl-BE" sz="2200" dirty="0" smtClean="0">
                <a:latin typeface="VAG Rounded Std Light" pitchFamily="34" charset="0"/>
              </a:rPr>
              <a:t>toughness performance</a:t>
            </a:r>
            <a:endParaRPr lang="nl-BE" sz="2200" dirty="0">
              <a:latin typeface="VAG Rounded Std Light" pitchFamily="34" charset="0"/>
            </a:endParaRPr>
          </a:p>
        </p:txBody>
      </p:sp>
      <p:sp>
        <p:nvSpPr>
          <p:cNvPr id="10" name="TextBox 12"/>
          <p:cNvSpPr txBox="1">
            <a:spLocks noChangeArrowheads="1"/>
          </p:cNvSpPr>
          <p:nvPr/>
        </p:nvSpPr>
        <p:spPr bwMode="auto">
          <a:xfrm rot="16200000">
            <a:off x="-1589880" y="3344069"/>
            <a:ext cx="33528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nl-BE" sz="1000" dirty="0">
                <a:solidFill>
                  <a:schemeClr val="bg1"/>
                </a:solidFill>
              </a:rPr>
              <a:t>© </a:t>
            </a:r>
            <a:r>
              <a:rPr lang="nl-BE" sz="1000" dirty="0" smtClean="0">
                <a:solidFill>
                  <a:schemeClr val="bg1"/>
                </a:solidFill>
              </a:rPr>
              <a:t>EastvanFran/Shutterstock.com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X:\E006829\My Documents\201604_Bauma Munich\Brochure Amstrong Ultra\Pictures\shutterstock_261427310_Kzenon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5316464"/>
          </a:xfrm>
          <a:prstGeom prst="rect">
            <a:avLst/>
          </a:prstGeom>
          <a:noFill/>
        </p:spPr>
      </p:pic>
      <p:sp>
        <p:nvSpPr>
          <p:cNvPr id="6" name="Rond enkele hoek rechthoek 8"/>
          <p:cNvSpPr/>
          <p:nvPr/>
        </p:nvSpPr>
        <p:spPr bwMode="auto">
          <a:xfrm flipV="1">
            <a:off x="0" y="1851670"/>
            <a:ext cx="4499992" cy="1728192"/>
          </a:xfrm>
          <a:prstGeom prst="round1Rect">
            <a:avLst>
              <a:gd name="adj" fmla="val 13594"/>
            </a:avLst>
          </a:prstGeom>
          <a:solidFill>
            <a:schemeClr val="bg1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spcBef>
                <a:spcPct val="50000"/>
              </a:spcBef>
              <a:defRPr/>
            </a:pPr>
            <a:endParaRPr lang="nl-BE" sz="2400" dirty="0">
              <a:latin typeface="Arial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5496" y="1995686"/>
            <a:ext cx="42484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 err="1" smtClean="0">
                <a:solidFill>
                  <a:schemeClr val="accent1"/>
                </a:solidFill>
                <a:latin typeface="VAG Rounded Std Light" pitchFamily="34" charset="0"/>
              </a:rPr>
              <a:t>Amstrong</a:t>
            </a:r>
            <a:r>
              <a:rPr lang="nl-BE" sz="4000" baseline="30000" dirty="0" smtClean="0">
                <a:solidFill>
                  <a:schemeClr val="accent1"/>
                </a:solidFill>
                <a:latin typeface="VAG Rounded Std Light" pitchFamily="34" charset="0"/>
              </a:rPr>
              <a:t>®</a:t>
            </a:r>
            <a:r>
              <a:rPr lang="nl-BE" sz="4000" dirty="0" smtClean="0">
                <a:solidFill>
                  <a:schemeClr val="accent1"/>
                </a:solidFill>
                <a:latin typeface="VAG Rounded Std Light" pitchFamily="34" charset="0"/>
              </a:rPr>
              <a:t> Ultra</a:t>
            </a:r>
            <a:endParaRPr lang="en-US" sz="4000" dirty="0" smtClean="0">
              <a:latin typeface="VAG Rounded Std Light" pitchFamily="34" charset="0"/>
            </a:endParaRPr>
          </a:p>
          <a:p>
            <a:pPr algn="ctr"/>
            <a:r>
              <a:rPr lang="en-US" sz="2400" dirty="0" smtClean="0">
                <a:latin typeface="VAG Rounded Std Light" pitchFamily="34" charset="0"/>
              </a:rPr>
              <a:t>Full product range from 650MPa to 1100 </a:t>
            </a:r>
            <a:r>
              <a:rPr lang="en-US" sz="2400" dirty="0" err="1" smtClean="0">
                <a:latin typeface="VAG Rounded Std Light" pitchFamily="34" charset="0"/>
              </a:rPr>
              <a:t>MPa</a:t>
            </a:r>
            <a:endParaRPr lang="en-US" sz="2400" dirty="0" smtClean="0">
              <a:latin typeface="VAG Rounded Std Light" pitchFamily="34" charset="0"/>
            </a:endParaRP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 rot="5400000">
            <a:off x="7381081" y="3343989"/>
            <a:ext cx="3352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nl-BE" sz="1000" dirty="0">
                <a:solidFill>
                  <a:schemeClr val="bg1"/>
                </a:solidFill>
              </a:rPr>
              <a:t>© </a:t>
            </a:r>
            <a:r>
              <a:rPr lang="nl-BE" sz="1000" dirty="0" err="1" smtClean="0">
                <a:solidFill>
                  <a:schemeClr val="bg1"/>
                </a:solidFill>
              </a:rPr>
              <a:t>Kzenon</a:t>
            </a:r>
            <a:r>
              <a:rPr lang="nl-BE" sz="1000" dirty="0" smtClean="0">
                <a:solidFill>
                  <a:schemeClr val="bg1"/>
                </a:solidFill>
              </a:rPr>
              <a:t> / </a:t>
            </a:r>
            <a:r>
              <a:rPr lang="nl-BE" sz="1000" dirty="0" err="1" smtClean="0">
                <a:solidFill>
                  <a:schemeClr val="bg1"/>
                </a:solidFill>
              </a:rPr>
              <a:t>shutterstock.com</a:t>
            </a:r>
            <a:endParaRPr lang="nl-BE" sz="1000" dirty="0" smtClean="0">
              <a:solidFill>
                <a:schemeClr val="bg1"/>
              </a:solidFill>
            </a:endParaRPr>
          </a:p>
        </p:txBody>
      </p:sp>
      <p:pic>
        <p:nvPicPr>
          <p:cNvPr id="8" name="Picture 7" descr="Primary_logo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883088" y="0"/>
            <a:ext cx="1260912" cy="771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120215018UHSS_JOpdeBeeck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ond enkele hoek rechthoek 8"/>
          <p:cNvSpPr/>
          <p:nvPr/>
        </p:nvSpPr>
        <p:spPr bwMode="auto">
          <a:xfrm flipV="1">
            <a:off x="0" y="1851670"/>
            <a:ext cx="5292080" cy="1728192"/>
          </a:xfrm>
          <a:prstGeom prst="round1Rect">
            <a:avLst>
              <a:gd name="adj" fmla="val 13594"/>
            </a:avLst>
          </a:prstGeom>
          <a:solidFill>
            <a:schemeClr val="bg1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spcBef>
                <a:spcPct val="50000"/>
              </a:spcBef>
              <a:defRPr/>
            </a:pPr>
            <a:endParaRPr lang="nl-BE" sz="2400" dirty="0">
              <a:latin typeface="Arial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-36512" y="1989296"/>
            <a:ext cx="525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 err="1" smtClean="0">
                <a:solidFill>
                  <a:srgbClr val="FF0000"/>
                </a:solidFill>
                <a:latin typeface="VAG Rounded Std Light" pitchFamily="34" charset="0"/>
              </a:rPr>
              <a:t>Amstrong</a:t>
            </a:r>
            <a:r>
              <a:rPr lang="nl-BE" sz="4000" baseline="30000" dirty="0" smtClean="0">
                <a:solidFill>
                  <a:srgbClr val="FF0000"/>
                </a:solidFill>
                <a:latin typeface="VAG Rounded Std Light" pitchFamily="34" charset="0"/>
              </a:rPr>
              <a:t>®</a:t>
            </a:r>
            <a:r>
              <a:rPr lang="nl-BE" sz="4000" dirty="0" smtClean="0">
                <a:solidFill>
                  <a:srgbClr val="FF0000"/>
                </a:solidFill>
                <a:latin typeface="VAG Rounded Std Light" pitchFamily="34" charset="0"/>
              </a:rPr>
              <a:t> Ultra</a:t>
            </a:r>
            <a:endParaRPr lang="en-US" sz="4000" dirty="0" smtClean="0">
              <a:solidFill>
                <a:srgbClr val="FF0000"/>
              </a:solidFill>
              <a:latin typeface="VAG Rounded Std Light" pitchFamily="34" charset="0"/>
            </a:endParaRPr>
          </a:p>
          <a:p>
            <a:pPr algn="ctr"/>
            <a:r>
              <a:rPr lang="en-US" sz="2400" dirty="0" smtClean="0">
                <a:latin typeface="VAG Rounded Std Light" pitchFamily="34" charset="0"/>
              </a:rPr>
              <a:t>Available as thermo-mechanically rolled/quenched &amp; tempered products </a:t>
            </a:r>
          </a:p>
        </p:txBody>
      </p:sp>
      <p:sp>
        <p:nvSpPr>
          <p:cNvPr id="6" name="TextBox 12"/>
          <p:cNvSpPr txBox="1">
            <a:spLocks noChangeArrowheads="1"/>
          </p:cNvSpPr>
          <p:nvPr/>
        </p:nvSpPr>
        <p:spPr bwMode="auto">
          <a:xfrm rot="5400000">
            <a:off x="7381081" y="3344069"/>
            <a:ext cx="33528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nl-BE" sz="1000" dirty="0">
                <a:solidFill>
                  <a:schemeClr val="bg1"/>
                </a:solidFill>
              </a:rPr>
              <a:t>© </a:t>
            </a:r>
            <a:r>
              <a:rPr lang="nl-BE" sz="1000" dirty="0" smtClean="0">
                <a:solidFill>
                  <a:schemeClr val="bg1"/>
                </a:solidFill>
              </a:rPr>
              <a:t>Jeroen Op de Beeck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7" name="Picture 6" descr="Primary_logo.g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883088" y="0"/>
            <a:ext cx="1260912" cy="771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Sheets pile_copyright Industeel.jpg"/>
          <p:cNvPicPr>
            <a:picLocks noChangeAspect="1"/>
          </p:cNvPicPr>
          <p:nvPr/>
        </p:nvPicPr>
        <p:blipFill>
          <a:blip r:embed="rId2" cstate="screen"/>
          <a:srcRect l="3381" t="9751" r="3027" b="5201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5" name="Rond enkele hoek rechthoek 8"/>
          <p:cNvSpPr/>
          <p:nvPr/>
        </p:nvSpPr>
        <p:spPr bwMode="auto">
          <a:xfrm flipH="1" flipV="1">
            <a:off x="4788024" y="1995686"/>
            <a:ext cx="4355976" cy="1584176"/>
          </a:xfrm>
          <a:prstGeom prst="round1Rect">
            <a:avLst>
              <a:gd name="adj" fmla="val 13594"/>
            </a:avLst>
          </a:prstGeom>
          <a:solidFill>
            <a:schemeClr val="bg1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spcBef>
                <a:spcPct val="50000"/>
              </a:spcBef>
              <a:defRPr/>
            </a:pPr>
            <a:endParaRPr lang="nl-BE" sz="2400" dirty="0">
              <a:latin typeface="Arial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860032" y="2067694"/>
            <a:ext cx="42484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 err="1" smtClean="0">
                <a:solidFill>
                  <a:schemeClr val="accent1"/>
                </a:solidFill>
                <a:latin typeface="VAG Rounded Std Light" pitchFamily="34" charset="0"/>
              </a:rPr>
              <a:t>Amstrong</a:t>
            </a:r>
            <a:r>
              <a:rPr lang="nl-BE" sz="4000" baseline="30000" dirty="0" smtClean="0">
                <a:solidFill>
                  <a:schemeClr val="accent1"/>
                </a:solidFill>
                <a:latin typeface="VAG Rounded Std Light" pitchFamily="34" charset="0"/>
              </a:rPr>
              <a:t>®</a:t>
            </a:r>
            <a:r>
              <a:rPr lang="nl-BE" sz="4000" dirty="0" smtClean="0">
                <a:solidFill>
                  <a:schemeClr val="accent1"/>
                </a:solidFill>
                <a:latin typeface="VAG Rounded Std Light" pitchFamily="34" charset="0"/>
              </a:rPr>
              <a:t> Ultra</a:t>
            </a:r>
            <a:endParaRPr lang="en-US" sz="4000" dirty="0" smtClean="0">
              <a:latin typeface="VAG Rounded Std Light" pitchFamily="34" charset="0"/>
            </a:endParaRPr>
          </a:p>
          <a:p>
            <a:pPr algn="ctr"/>
            <a:r>
              <a:rPr lang="en-US" sz="2400" dirty="0" smtClean="0">
                <a:latin typeface="VAG Rounded Std Light" pitchFamily="34" charset="0"/>
              </a:rPr>
              <a:t>Widest dimensional range </a:t>
            </a:r>
            <a:br>
              <a:rPr lang="en-US" sz="2400" dirty="0" smtClean="0">
                <a:latin typeface="VAG Rounded Std Light" pitchFamily="34" charset="0"/>
              </a:rPr>
            </a:br>
            <a:r>
              <a:rPr lang="en-US" sz="2400" dirty="0" smtClean="0">
                <a:latin typeface="VAG Rounded Std Light" pitchFamily="34" charset="0"/>
              </a:rPr>
              <a:t>on the market</a:t>
            </a:r>
          </a:p>
        </p:txBody>
      </p:sp>
      <p:pic>
        <p:nvPicPr>
          <p:cNvPr id="6" name="Picture 5" descr="Primary_logo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883088" y="0"/>
            <a:ext cx="1260912" cy="771550"/>
          </a:xfrm>
          <a:prstGeom prst="rect">
            <a:avLst/>
          </a:prstGeom>
        </p:spPr>
      </p:pic>
      <p:sp>
        <p:nvSpPr>
          <p:cNvPr id="7" name="TextBox 12"/>
          <p:cNvSpPr txBox="1">
            <a:spLocks noChangeArrowheads="1"/>
          </p:cNvSpPr>
          <p:nvPr/>
        </p:nvSpPr>
        <p:spPr bwMode="auto">
          <a:xfrm rot="16200000">
            <a:off x="-1589880" y="3344069"/>
            <a:ext cx="33528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nl-BE" sz="1000" dirty="0">
                <a:solidFill>
                  <a:schemeClr val="bg1"/>
                </a:solidFill>
              </a:rPr>
              <a:t>© </a:t>
            </a:r>
            <a:r>
              <a:rPr lang="nl-BE" sz="1000" dirty="0" smtClean="0">
                <a:solidFill>
                  <a:schemeClr val="bg1"/>
                </a:solidFill>
              </a:rPr>
              <a:t>Industeel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utterstock_353102324_Salva G C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ond enkele hoek rechthoek 8"/>
          <p:cNvSpPr/>
          <p:nvPr/>
        </p:nvSpPr>
        <p:spPr bwMode="auto">
          <a:xfrm flipV="1">
            <a:off x="0" y="1995686"/>
            <a:ext cx="4788024" cy="1584176"/>
          </a:xfrm>
          <a:prstGeom prst="round1Rect">
            <a:avLst>
              <a:gd name="adj" fmla="val 13594"/>
            </a:avLst>
          </a:prstGeom>
          <a:solidFill>
            <a:schemeClr val="bg1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spcBef>
                <a:spcPct val="50000"/>
              </a:spcBef>
              <a:defRPr/>
            </a:pPr>
            <a:endParaRPr lang="nl-BE" sz="2400" dirty="0"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067694"/>
            <a:ext cx="47160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 smtClean="0">
                <a:solidFill>
                  <a:schemeClr val="accent5">
                    <a:lumMod val="75000"/>
                  </a:schemeClr>
                </a:solidFill>
                <a:latin typeface="VAG Rounded Std Light" pitchFamily="34" charset="0"/>
              </a:rPr>
              <a:t>Amstrong</a:t>
            </a:r>
            <a:r>
              <a:rPr lang="nl-BE" sz="4000" baseline="30000" dirty="0" smtClean="0">
                <a:solidFill>
                  <a:schemeClr val="accent5">
                    <a:lumMod val="75000"/>
                  </a:schemeClr>
                </a:solidFill>
                <a:latin typeface="VAG Rounded Std Light" pitchFamily="34" charset="0"/>
              </a:rPr>
              <a:t>®</a:t>
            </a:r>
            <a:r>
              <a:rPr lang="nl-BE" sz="4000" dirty="0" smtClean="0">
                <a:solidFill>
                  <a:schemeClr val="accent5">
                    <a:lumMod val="75000"/>
                  </a:schemeClr>
                </a:solidFill>
                <a:latin typeface="VAG Rounded Std Light" pitchFamily="34" charset="0"/>
              </a:rPr>
              <a:t> Ultra </a:t>
            </a:r>
            <a:r>
              <a:rPr lang="nl-BE" sz="2400" dirty="0" smtClean="0">
                <a:solidFill>
                  <a:schemeClr val="accent1"/>
                </a:solidFill>
                <a:latin typeface="VAG Rounded Std Light" pitchFamily="34" charset="0"/>
              </a:rPr>
              <a:t/>
            </a:r>
            <a:br>
              <a:rPr lang="nl-BE" sz="2400" dirty="0" smtClean="0">
                <a:solidFill>
                  <a:schemeClr val="accent1"/>
                </a:solidFill>
                <a:latin typeface="VAG Rounded Std Light" pitchFamily="34" charset="0"/>
              </a:rPr>
            </a:br>
            <a:r>
              <a:rPr lang="en-US" sz="2200" dirty="0" smtClean="0">
                <a:latin typeface="VAG Rounded Std Light" pitchFamily="34" charset="0"/>
              </a:rPr>
              <a:t>40 % weight reduction compared with chassis in conventional structural steel</a:t>
            </a:r>
            <a:endParaRPr lang="nl-BE" sz="2200" dirty="0">
              <a:latin typeface="VAG Rounded Std Light" pitchFamily="34" charset="0"/>
            </a:endParaRP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 rot="5400000">
            <a:off x="7381081" y="3344069"/>
            <a:ext cx="33528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nl-BE" sz="1000" dirty="0">
                <a:solidFill>
                  <a:schemeClr val="bg1"/>
                </a:solidFill>
              </a:rPr>
              <a:t>© </a:t>
            </a:r>
            <a:r>
              <a:rPr lang="nl-BE" sz="1000" dirty="0" smtClean="0">
                <a:solidFill>
                  <a:schemeClr val="bg1"/>
                </a:solidFill>
              </a:rPr>
              <a:t>Salva GC/Shutterstock.com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9" name="Picture 8" descr="Primary_logo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84430" y="0"/>
            <a:ext cx="1259569" cy="771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utterstock_249073441_mihalec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5640" cy="5143500"/>
          </a:xfrm>
          <a:prstGeom prst="rect">
            <a:avLst/>
          </a:prstGeom>
        </p:spPr>
      </p:pic>
      <p:sp>
        <p:nvSpPr>
          <p:cNvPr id="6" name="Rond enkele hoek rechthoek 8"/>
          <p:cNvSpPr/>
          <p:nvPr/>
        </p:nvSpPr>
        <p:spPr bwMode="auto">
          <a:xfrm flipV="1">
            <a:off x="0" y="3435846"/>
            <a:ext cx="4788024" cy="1440160"/>
          </a:xfrm>
          <a:prstGeom prst="round1Rect">
            <a:avLst>
              <a:gd name="adj" fmla="val 13594"/>
            </a:avLst>
          </a:prstGeom>
          <a:solidFill>
            <a:schemeClr val="bg1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spcBef>
                <a:spcPct val="50000"/>
              </a:spcBef>
              <a:defRPr/>
            </a:pPr>
            <a:endParaRPr lang="nl-BE" sz="2400" dirty="0"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3419003"/>
            <a:ext cx="40324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 smtClean="0">
                <a:solidFill>
                  <a:schemeClr val="accent6">
                    <a:lumMod val="75000"/>
                  </a:schemeClr>
                </a:solidFill>
                <a:latin typeface="VAG Rounded Std Light" pitchFamily="34" charset="0"/>
              </a:rPr>
              <a:t>Amstrong</a:t>
            </a:r>
            <a:r>
              <a:rPr lang="nl-BE" sz="4000" baseline="30000" dirty="0" smtClean="0">
                <a:solidFill>
                  <a:schemeClr val="accent6">
                    <a:lumMod val="75000"/>
                  </a:schemeClr>
                </a:solidFill>
                <a:latin typeface="VAG Rounded Std Light" pitchFamily="34" charset="0"/>
              </a:rPr>
              <a:t>®</a:t>
            </a:r>
            <a:r>
              <a:rPr lang="nl-BE" sz="4000" dirty="0" smtClean="0">
                <a:solidFill>
                  <a:schemeClr val="accent6">
                    <a:lumMod val="75000"/>
                  </a:schemeClr>
                </a:solidFill>
                <a:latin typeface="VAG Rounded Std Light" pitchFamily="34" charset="0"/>
              </a:rPr>
              <a:t> Ultra </a:t>
            </a:r>
            <a:r>
              <a:rPr lang="nl-BE" sz="2400" dirty="0" smtClean="0">
                <a:solidFill>
                  <a:schemeClr val="accent1"/>
                </a:solidFill>
                <a:latin typeface="VAG Rounded Std Light" pitchFamily="34" charset="0"/>
              </a:rPr>
              <a:t/>
            </a:r>
            <a:br>
              <a:rPr lang="nl-BE" sz="2400" dirty="0" smtClean="0">
                <a:solidFill>
                  <a:schemeClr val="accent1"/>
                </a:solidFill>
                <a:latin typeface="VAG Rounded Std Light" pitchFamily="34" charset="0"/>
              </a:rPr>
            </a:br>
            <a:r>
              <a:rPr lang="en-US" sz="2200" dirty="0" smtClean="0">
                <a:latin typeface="VAG Rounded Std Light" pitchFamily="34" charset="0"/>
              </a:rPr>
              <a:t>Enabling 30% reduction </a:t>
            </a:r>
            <a:br>
              <a:rPr lang="en-US" sz="2200" dirty="0" smtClean="0">
                <a:latin typeface="VAG Rounded Std Light" pitchFamily="34" charset="0"/>
              </a:rPr>
            </a:br>
            <a:r>
              <a:rPr lang="en-US" sz="2200" dirty="0" smtClean="0">
                <a:latin typeface="VAG Rounded Std Light" pitchFamily="34" charset="0"/>
              </a:rPr>
              <a:t>of manufacturing cost</a:t>
            </a:r>
            <a:endParaRPr lang="nl-BE" sz="2200" dirty="0">
              <a:latin typeface="VAG Rounded Std Light" pitchFamily="34" charset="0"/>
            </a:endParaRP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 rot="5400000">
            <a:off x="7381081" y="3344069"/>
            <a:ext cx="33528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nl-BE" sz="1000" dirty="0">
                <a:solidFill>
                  <a:schemeClr val="bg1"/>
                </a:solidFill>
              </a:rPr>
              <a:t>© </a:t>
            </a:r>
            <a:r>
              <a:rPr lang="nl-BE" sz="1000" dirty="0" smtClean="0">
                <a:solidFill>
                  <a:schemeClr val="bg1"/>
                </a:solidFill>
              </a:rPr>
              <a:t>Mihalek/Shutterstock.com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1" name="Picture 10" descr="Primary_logo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883088" y="0"/>
            <a:ext cx="1260912" cy="771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1058</TotalTime>
  <Words>142</Words>
  <Application>Microsoft Office PowerPoint</Application>
  <PresentationFormat>On-screen Show (16:9)</PresentationFormat>
  <Paragraphs>44</Paragraphs>
  <Slides>17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>ArcelorMittal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SHLGDEF</dc:creator>
  <dc:description>Renaud Barthelemy 070416</dc:description>
  <cp:lastModifiedBy>SHLVDEB</cp:lastModifiedBy>
  <cp:revision>119</cp:revision>
  <dcterms:created xsi:type="dcterms:W3CDTF">2016-03-16T13:16:41Z</dcterms:created>
  <dcterms:modified xsi:type="dcterms:W3CDTF">2016-04-07T06:56:29Z</dcterms:modified>
</cp:coreProperties>
</file>