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>
  <p:sldMasterIdLst>
    <p:sldMasterId id="2147483713" r:id="rId1"/>
  </p:sldMasterIdLst>
  <p:notesMasterIdLst>
    <p:notesMasterId r:id="rId19"/>
  </p:notesMasterIdLst>
  <p:handoutMasterIdLst>
    <p:handoutMasterId r:id="rId20"/>
  </p:handoutMasterIdLst>
  <p:sldIdLst>
    <p:sldId id="570" r:id="rId2"/>
    <p:sldId id="590" r:id="rId3"/>
    <p:sldId id="572" r:id="rId4"/>
    <p:sldId id="573" r:id="rId5"/>
    <p:sldId id="575" r:id="rId6"/>
    <p:sldId id="574" r:id="rId7"/>
    <p:sldId id="576" r:id="rId8"/>
    <p:sldId id="577" r:id="rId9"/>
    <p:sldId id="579" r:id="rId10"/>
    <p:sldId id="581" r:id="rId11"/>
    <p:sldId id="578" r:id="rId12"/>
    <p:sldId id="580" r:id="rId13"/>
    <p:sldId id="582" r:id="rId14"/>
    <p:sldId id="584" r:id="rId15"/>
    <p:sldId id="585" r:id="rId16"/>
    <p:sldId id="587" r:id="rId17"/>
    <p:sldId id="589" r:id="rId18"/>
  </p:sldIdLst>
  <p:sldSz cx="9144000" cy="5143500" type="screen16x9"/>
  <p:notesSz cx="6797675" cy="9926638"/>
  <p:embeddedFontLst>
    <p:embeddedFont>
      <p:font typeface="MS PGothic" pitchFamily="34" charset="-128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AG Rounded Std Thin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26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Zoldosova" initials="DZ" lastIdx="0" clrIdx="6"/>
  <p:cmAuthor id="1" name="Philippe Vandenameele" initials="PV" lastIdx="2" clrIdx="0">
    <p:extLst/>
  </p:cmAuthor>
  <p:cmAuthor id="2" name="Philippe Vandenameele" initials="PV [2]" lastIdx="1" clrIdx="1">
    <p:extLst/>
  </p:cmAuthor>
  <p:cmAuthor id="3" name="Philippe Vandenameele" initials="PV [3]" lastIdx="1" clrIdx="2">
    <p:extLst/>
  </p:cmAuthor>
  <p:cmAuthor id="4" name="Philippe Vandenameele" initials="PV [4]" lastIdx="1" clrIdx="3">
    <p:extLst/>
  </p:cmAuthor>
  <p:cmAuthor id="5" name="Philippe Vandenameele" initials="PV [5]" lastIdx="1" clrIdx="4">
    <p:extLst/>
  </p:cmAuthor>
  <p:cmAuthor id="6" name="Philippe Vandenameele" initials="PV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00"/>
    <a:srgbClr val="FF4F00"/>
    <a:srgbClr val="128E02"/>
    <a:srgbClr val="7C627E"/>
    <a:srgbClr val="677E92"/>
    <a:srgbClr val="5C7F92"/>
    <a:srgbClr val="696969"/>
    <a:srgbClr val="865F7F"/>
    <a:srgbClr val="33CC33"/>
    <a:srgbClr val="C88F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62" autoAdjust="0"/>
    <p:restoredTop sz="86408" autoAdjust="0"/>
  </p:normalViewPr>
  <p:slideViewPr>
    <p:cSldViewPr snapToGrid="0">
      <p:cViewPr varScale="1">
        <p:scale>
          <a:sx n="84" d="100"/>
          <a:sy n="84" d="100"/>
        </p:scale>
        <p:origin x="-732" y="-78"/>
      </p:cViewPr>
      <p:guideLst>
        <p:guide orient="horz" pos="826"/>
        <p:guide pos="340"/>
      </p:guideLst>
    </p:cSldViewPr>
  </p:slideViewPr>
  <p:outlineViewPr>
    <p:cViewPr>
      <p:scale>
        <a:sx n="33" d="100"/>
        <a:sy n="33" d="100"/>
      </p:scale>
      <p:origin x="0" y="-43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1992" y="-96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975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fld id="{FDBF2686-6A63-487A-96EA-CEF5A6F62706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8134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6" y="4714876"/>
            <a:ext cx="49879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09">
              <a:defRPr sz="1300">
                <a:latin typeface="Arial" pitchFamily="34" charset="0"/>
                <a:ea typeface="MS PGothic"/>
                <a:cs typeface="MS PGothic"/>
              </a:defRPr>
            </a:lvl1pPr>
          </a:lstStyle>
          <a:p>
            <a:pPr>
              <a:defRPr/>
            </a:pPr>
            <a:fld id="{652E312A-4FCB-4696-A153-43F80EEF5FC3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0526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97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163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13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075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179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413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E312A-4FCB-4696-A153-43F80EEF5FC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962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rderTitleTx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/>
        </p:nvSpPr>
        <p:spPr>
          <a:xfrm rot="10800000">
            <a:off x="217948" y="86690"/>
            <a:ext cx="8707636" cy="1480625"/>
          </a:xfrm>
          <a:prstGeom prst="round1Rect">
            <a:avLst>
              <a:gd name="adj" fmla="val 18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924300" y="1708150"/>
            <a:ext cx="5219700" cy="2696455"/>
          </a:xfrm>
        </p:spPr>
        <p:txBody>
          <a:bodyPr tIns="180000"/>
          <a:lstStyle>
            <a:lvl1pPr>
              <a:defRPr sz="3600">
                <a:solidFill>
                  <a:schemeClr val="bg1"/>
                </a:solidFill>
              </a:defRPr>
            </a:lvl1pPr>
            <a:lvl2pPr marL="304800" indent="-304800">
              <a:tabLst/>
              <a:defRPr sz="3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1088300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AB2BF-BD31-4419-9CCC-F18907B2771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04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itleTx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966" y="265804"/>
            <a:ext cx="6555486" cy="1298456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30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752600"/>
            <a:ext cx="8229600" cy="30956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51468" y="265805"/>
            <a:ext cx="14351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1495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rderTitleTx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/>
        </p:nvSpPr>
        <p:spPr>
          <a:xfrm rot="5400000">
            <a:off x="2482198" y="-1389639"/>
            <a:ext cx="4179154" cy="8707634"/>
          </a:xfrm>
          <a:prstGeom prst="round1Rect">
            <a:avLst>
              <a:gd name="adj" fmla="val 7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/>
          </a:p>
        </p:txBody>
      </p:sp>
      <p:sp>
        <p:nvSpPr>
          <p:cNvPr id="8" name="Round Single Corner Rectangle 7"/>
          <p:cNvSpPr/>
          <p:nvPr/>
        </p:nvSpPr>
        <p:spPr>
          <a:xfrm rot="10800000">
            <a:off x="217947" y="86689"/>
            <a:ext cx="8707636" cy="787913"/>
          </a:xfrm>
          <a:prstGeom prst="round1Rect">
            <a:avLst>
              <a:gd name="adj" fmla="val 313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083348"/>
            <a:ext cx="8229600" cy="3764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51700" y="261570"/>
            <a:ext cx="14351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0864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itleTx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083348"/>
            <a:ext cx="8229600" cy="3764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51700" y="261570"/>
            <a:ext cx="14351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4370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5862"/>
            <a:ext cx="3644900" cy="3862388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1F105-AED0-4942-8978-75B83ED27FC6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294188" y="1185862"/>
            <a:ext cx="4659312" cy="3862388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bg1"/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10308" y="137743"/>
            <a:ext cx="1643193" cy="5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94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F6A-B878-448E-9238-4F172D97D0B8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bg1"/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10308" y="137743"/>
            <a:ext cx="1643193" cy="509957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1083348"/>
            <a:ext cx="8229600" cy="3764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4348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F6A-B878-448E-9238-4F172D97D0B8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bg1"/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10308" y="137743"/>
            <a:ext cx="1643193" cy="509957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1083348"/>
            <a:ext cx="8229600" cy="37648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8830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59F6A-B878-448E-9238-4F172D97D0B8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6967" y="86688"/>
            <a:ext cx="6557937" cy="787913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sz="2400" b="0" i="0">
                <a:solidFill>
                  <a:schemeClr val="bg1"/>
                </a:solidFill>
                <a:latin typeface="VAG Rounded Std Light" charset="0"/>
                <a:ea typeface="VAG Rounded Std Light" charset="0"/>
                <a:cs typeface="VAG Rounded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4444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E69F5-B91B-4C0F-AEF9-B9DE1F02374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10308" y="137743"/>
            <a:ext cx="1643193" cy="5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1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18341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8DCED-2F0C-49ED-AD9F-68F13C8B02C4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18341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518341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B2430E-5470-4E1D-8E2C-C7AFEE051FAC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472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7" r:id="rId2"/>
    <p:sldLayoutId id="2147483716" r:id="rId3"/>
    <p:sldLayoutId id="2147483728" r:id="rId4"/>
    <p:sldLayoutId id="2147483717" r:id="rId5"/>
    <p:sldLayoutId id="2147483719" r:id="rId6"/>
    <p:sldLayoutId id="2147483729" r:id="rId7"/>
    <p:sldLayoutId id="2147483726" r:id="rId8"/>
    <p:sldLayoutId id="2147483720" r:id="rId9"/>
    <p:sldLayoutId id="2147483722" r:id="rId10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fade/>
      </p:transition>
    </mc:Choice>
    <mc:Fallback>
      <p:transition spd="slow" advClick="0" advTm="4000">
        <p:fade/>
      </p:transition>
    </mc:Fallback>
  </mc:AlternateContent>
  <p:hf hdr="0" ftr="0" dt="0"/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86405" rtl="0" eaLnBrk="1" latinLnBrk="0" hangingPunct="1">
        <a:spcBef>
          <a:spcPct val="20000"/>
        </a:spcBef>
        <a:buFontTx/>
        <a:buNone/>
        <a:defRPr sz="2052" b="0" i="0" kern="1200">
          <a:solidFill>
            <a:schemeClr val="tx1">
              <a:lumMod val="50000"/>
              <a:lumOff val="50000"/>
            </a:schemeClr>
          </a:solidFill>
          <a:latin typeface="VAG Rounded Std Light" charset="0"/>
          <a:ea typeface="VAG Rounded Std Light" charset="0"/>
          <a:cs typeface="VAG Rounded Std Light" charset="0"/>
        </a:defRPr>
      </a:lvl1pPr>
      <a:lvl2pPr marL="177800" indent="-177800" algn="l" defTabSz="586405" rtl="0" eaLnBrk="1" latinLnBrk="0" hangingPunct="1">
        <a:spcBef>
          <a:spcPct val="20000"/>
        </a:spcBef>
        <a:buFont typeface="Arial" charset="0"/>
        <a:buChar char="•"/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VAG Rounded Std Light" charset="0"/>
          <a:ea typeface="VAG Rounded Std Light" charset="0"/>
          <a:cs typeface="VAG Rounded Std Light" charset="0"/>
        </a:defRPr>
      </a:lvl2pPr>
      <a:lvl3pPr marL="304800" indent="-139700" algn="l" defTabSz="586405" rtl="0" eaLnBrk="1" latinLnBrk="0" hangingPunct="1">
        <a:spcBef>
          <a:spcPct val="20000"/>
        </a:spcBef>
        <a:buFont typeface=".AppleSystemUIFont" charset="-120"/>
        <a:buChar char="-"/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VAG Rounded Std Light" charset="0"/>
          <a:ea typeface="VAG Rounded Std Light" charset="0"/>
          <a:cs typeface="VAG Rounded Std Light" charset="0"/>
        </a:defRPr>
      </a:lvl3pPr>
      <a:lvl4pPr marL="0" indent="0" algn="l" defTabSz="586405" rtl="0" eaLnBrk="1" latinLnBrk="0" hangingPunct="1">
        <a:spcBef>
          <a:spcPct val="20000"/>
        </a:spcBef>
        <a:buFontTx/>
        <a:buNone/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VAG Rounded Std Light" charset="0"/>
          <a:ea typeface="VAG Rounded Std Light" charset="0"/>
          <a:cs typeface="VAG Rounded Std Light" charset="0"/>
        </a:defRPr>
      </a:lvl4pPr>
      <a:lvl5pPr marL="177800" indent="0" algn="l" defTabSz="586405" rtl="0" eaLnBrk="1" latinLnBrk="0" hangingPunct="1">
        <a:spcBef>
          <a:spcPct val="20000"/>
        </a:spcBef>
        <a:buFontTx/>
        <a:buNone/>
        <a:tabLst/>
        <a:defRPr sz="1800" b="0" i="1" kern="1200">
          <a:solidFill>
            <a:schemeClr val="tx1">
              <a:lumMod val="50000"/>
              <a:lumOff val="50000"/>
            </a:schemeClr>
          </a:solidFill>
          <a:latin typeface="VAG Rounded Std Light" charset="0"/>
          <a:ea typeface="VAG Rounded Std Light" charset="0"/>
          <a:cs typeface="VAG Rounded Std Light" charset="0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76" userDrawn="1">
          <p15:clr>
            <a:srgbClr val="F26B43"/>
          </p15:clr>
        </p15:guide>
        <p15:guide id="2" pos="24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36999" y="1311275"/>
            <a:ext cx="5207001" cy="2833976"/>
          </a:xfrm>
        </p:spPr>
        <p:txBody>
          <a:bodyPr/>
          <a:lstStyle/>
          <a:p>
            <a:pPr lvl="0">
              <a:lnSpc>
                <a:spcPts val="8000"/>
              </a:lnSpc>
            </a:pPr>
            <a:r>
              <a:rPr lang="en-GB" sz="7200" dirty="0">
                <a:solidFill>
                  <a:srgbClr val="FF0000"/>
                </a:solidFill>
                <a:latin typeface="VAG Rounded Std Light" panose="020F0502020204020204" pitchFamily="34" charset="0"/>
              </a:rPr>
              <a:t>Magnelis</a:t>
            </a:r>
            <a:r>
              <a:rPr lang="en-GB" sz="7200" baseline="30000" dirty="0">
                <a:solidFill>
                  <a:srgbClr val="FF0000"/>
                </a:solidFill>
                <a:latin typeface="VAG Rounded Std Light" panose="020F0502020204020204" pitchFamily="34" charset="0"/>
              </a:rPr>
              <a:t>®</a:t>
            </a:r>
            <a:br>
              <a:rPr lang="en-GB" sz="7200" baseline="30000" dirty="0">
                <a:solidFill>
                  <a:srgbClr val="FF0000"/>
                </a:solidFill>
                <a:latin typeface="VAG Rounded Std Light" panose="020F0502020204020204" pitchFamily="34" charset="0"/>
              </a:rPr>
            </a:br>
            <a:r>
              <a:rPr lang="en-GB" sz="6000" dirty="0">
                <a:solidFill>
                  <a:srgbClr val="FFFFFF"/>
                </a:solidFill>
                <a:latin typeface="VAG Rounded Std Light" panose="020F0502020204020204" pitchFamily="34" charset="0"/>
              </a:rPr>
              <a:t>Think Strategy</a:t>
            </a:r>
          </a:p>
          <a:p>
            <a:endParaRPr lang="en-GB" sz="8800" dirty="0">
              <a:solidFill>
                <a:srgbClr val="FF0000"/>
              </a:solidFill>
              <a:latin typeface="VAG Rounded Std Light" panose="020F05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07673" y="216821"/>
            <a:ext cx="2023751" cy="832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Movemedias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177251"/>
      </p:ext>
    </p:extLst>
  </p:cSld>
  <p:clrMapOvr>
    <a:masterClrMapping/>
  </p:clrMapOvr>
  <p:transition spd="slow" advClick="0" advTm="3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367886" y="1708144"/>
            <a:ext cx="5776111" cy="3229615"/>
          </a:xfrm>
          <a:prstGeom prst="round1Rect">
            <a:avLst>
              <a:gd name="adj" fmla="val 20571"/>
            </a:avLst>
          </a:prstGeom>
          <a:solidFill>
            <a:schemeClr val="accent1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provides a higher level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of protection on welded areas and outperforms pre-coated welded tubes.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5629" y="246130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8902119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332842" y="1708149"/>
            <a:ext cx="5811158" cy="2647720"/>
          </a:xfrm>
          <a:prstGeom prst="round1Rect">
            <a:avLst>
              <a:gd name="adj" fmla="val 27568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37000" y="1708151"/>
            <a:ext cx="5207000" cy="2456076"/>
          </a:xfrm>
        </p:spPr>
        <p:txBody>
          <a:bodyPr/>
          <a:lstStyle/>
          <a:p>
            <a:r>
              <a:rPr lang="en-US" dirty="0" err="1">
                <a:latin typeface="VAG Rounded Std Light" panose="020F0502020204020204" pitchFamily="34" charset="0"/>
              </a:rPr>
              <a:t>Magnelis</a:t>
            </a:r>
            <a:r>
              <a:rPr lang="en-US" baseline="30000" dirty="0">
                <a:latin typeface="VAG Rounded Std Light" panose="020F0502020204020204" pitchFamily="34" charset="0"/>
              </a:rPr>
              <a:t>®</a:t>
            </a:r>
            <a:r>
              <a:rPr lang="en-US" dirty="0">
                <a:latin typeface="VAG Rounded Std Light" panose="020F0502020204020204" pitchFamily="34" charset="0"/>
              </a:rPr>
              <a:t/>
            </a:r>
            <a:br>
              <a:rPr lang="en-US" dirty="0">
                <a:latin typeface="VAG Rounded Std Light" panose="020F0502020204020204" pitchFamily="34" charset="0"/>
              </a:rPr>
            </a:br>
            <a:r>
              <a:rPr lang="en-US" dirty="0">
                <a:latin typeface="VAG Rounded Std Light" panose="020F0502020204020204" pitchFamily="34" charset="0"/>
              </a:rPr>
              <a:t>is included in European standards and covered </a:t>
            </a:r>
            <a:br>
              <a:rPr lang="en-US" dirty="0">
                <a:latin typeface="VAG Rounded Std Light" panose="020F0502020204020204" pitchFamily="34" charset="0"/>
              </a:rPr>
            </a:br>
            <a:r>
              <a:rPr lang="en-US" dirty="0">
                <a:latin typeface="VAG Rounded Std Light" panose="020F0502020204020204" pitchFamily="34" charset="0"/>
              </a:rPr>
              <a:t>by certifications.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© Shutterstock – </a:t>
            </a:r>
            <a:r>
              <a:rPr lang="en-US" sz="1000" dirty="0" err="1">
                <a:solidFill>
                  <a:schemeClr val="bg1"/>
                </a:solidFill>
              </a:rPr>
              <a:t>feiyuezhangjie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5777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4197823" y="1708148"/>
            <a:ext cx="4946177" cy="2011347"/>
          </a:xfrm>
          <a:prstGeom prst="round1Rect">
            <a:avLst>
              <a:gd name="adj" fmla="val 33948"/>
            </a:avLst>
          </a:prstGeom>
          <a:solidFill>
            <a:schemeClr val="accent1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79775" y="1708150"/>
            <a:ext cx="4325172" cy="2970139"/>
          </a:xfrm>
        </p:spPr>
        <p:txBody>
          <a:bodyPr/>
          <a:lstStyle/>
          <a:p>
            <a:r>
              <a:rPr lang="en-GB" dirty="0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>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has a superior behaviour in soils.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2805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Metalsistem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16398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374966" y="1708150"/>
            <a:ext cx="5769033" cy="2100596"/>
          </a:xfrm>
          <a:prstGeom prst="round1Rect">
            <a:avLst>
              <a:gd name="adj" fmla="val 32128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37000" y="1708150"/>
            <a:ext cx="5207000" cy="1937634"/>
          </a:xfrm>
        </p:spPr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is the preferred </a:t>
            </a:r>
            <a:r>
              <a:rPr lang="en-US" dirty="0">
                <a:latin typeface="VAG Rounded Std Light" panose="020F0502020204020204" pitchFamily="34" charset="0"/>
              </a:rPr>
              <a:t>coating </a:t>
            </a:r>
            <a:br>
              <a:rPr lang="en-US" dirty="0">
                <a:latin typeface="VAG Rounded Std Light" panose="020F0502020204020204" pitchFamily="34" charset="0"/>
              </a:rPr>
            </a:br>
            <a:r>
              <a:rPr lang="en-US" dirty="0">
                <a:latin typeface="VAG Rounded Std Light" panose="020F0502020204020204" pitchFamily="34" charset="0"/>
              </a:rPr>
              <a:t>for solar structures</a:t>
            </a:r>
            <a:r>
              <a:rPr lang="en-GB" dirty="0">
                <a:latin typeface="VAG Rounded Std Light" panose="020F0502020204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Shutterstock – Tom Grundy</a:t>
            </a:r>
          </a:p>
        </p:txBody>
      </p:sp>
    </p:spTree>
    <p:extLst>
      <p:ext uri="{BB962C8B-B14F-4D97-AF65-F5344CB8AC3E}">
        <p14:creationId xmlns:p14="http://schemas.microsoft.com/office/powerpoint/2010/main" xmlns="" val="75424503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158836" y="1807003"/>
            <a:ext cx="5985164" cy="2033478"/>
          </a:xfrm>
          <a:prstGeom prst="round1Rect">
            <a:avLst>
              <a:gd name="adj" fmla="val 23077"/>
            </a:avLst>
          </a:prstGeom>
          <a:solidFill>
            <a:schemeClr val="accent1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57847" y="1769935"/>
            <a:ext cx="5926147" cy="2070546"/>
          </a:xfrm>
        </p:spPr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offers optimal protection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for agricultural applications.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Oblian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0434328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408218" y="1708149"/>
            <a:ext cx="5735782" cy="2011347"/>
          </a:xfrm>
          <a:prstGeom prst="round1Rect">
            <a:avLst>
              <a:gd name="adj" fmla="val 29379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protects the structures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of the building…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beSteel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58391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340728" y="1708150"/>
            <a:ext cx="5803271" cy="2631939"/>
          </a:xfrm>
          <a:prstGeom prst="round1Rect">
            <a:avLst>
              <a:gd name="adj" fmla="val 23077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61338" y="1718421"/>
            <a:ext cx="5207000" cy="2600960"/>
          </a:xfrm>
        </p:spPr>
        <p:txBody>
          <a:bodyPr/>
          <a:lstStyle/>
          <a:p>
            <a:r>
              <a:rPr lang="is-IS" dirty="0">
                <a:latin typeface="VAG Rounded Std Light" panose="020F0502020204020204" pitchFamily="34" charset="0"/>
              </a:rPr>
              <a:t>… and </a:t>
            </a:r>
            <a:r>
              <a:rPr lang="en-US" dirty="0">
                <a:latin typeface="VAG Rounded Std Light" panose="020F0502020204020204" pitchFamily="34" charset="0"/>
              </a:rPr>
              <a:t>ensures </a:t>
            </a:r>
            <a:br>
              <a:rPr lang="en-US" dirty="0">
                <a:latin typeface="VAG Rounded Std Light" panose="020F0502020204020204" pitchFamily="34" charset="0"/>
              </a:rPr>
            </a:br>
            <a:r>
              <a:rPr lang="en-US" dirty="0">
                <a:latin typeface="VAG Rounded Std Light" panose="020F0502020204020204" pitchFamily="34" charset="0"/>
              </a:rPr>
              <a:t>corrosion resistance while maintaining the electrical conductivity of cable trays</a:t>
            </a:r>
            <a:r>
              <a:rPr lang="en-GB" dirty="0">
                <a:latin typeface="VAG Rounded Std Light" panose="020F0502020204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Shutterstock – </a:t>
            </a:r>
            <a:r>
              <a:rPr lang="en-US" sz="1000" dirty="0" err="1">
                <a:solidFill>
                  <a:schemeClr val="bg1"/>
                </a:solidFill>
              </a:rPr>
              <a:t>maxuser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0475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36999" y="1311275"/>
            <a:ext cx="5207001" cy="2833976"/>
          </a:xfrm>
        </p:spPr>
        <p:txBody>
          <a:bodyPr/>
          <a:lstStyle/>
          <a:p>
            <a:pPr>
              <a:lnSpc>
                <a:spcPts val="8000"/>
              </a:lnSpc>
            </a:pPr>
            <a:r>
              <a:rPr lang="en-GB" sz="7200" dirty="0">
                <a:solidFill>
                  <a:srgbClr val="FF0000"/>
                </a:solidFill>
                <a:latin typeface="VAG Rounded Std Light" panose="020F0502020204020204" pitchFamily="34" charset="0"/>
              </a:rPr>
              <a:t>Magnelis</a:t>
            </a:r>
            <a:r>
              <a:rPr lang="en-GB" sz="7200" baseline="30000" dirty="0">
                <a:solidFill>
                  <a:srgbClr val="FF0000"/>
                </a:solidFill>
                <a:latin typeface="VAG Rounded Std Light" panose="020F0502020204020204" pitchFamily="34" charset="0"/>
              </a:rPr>
              <a:t>®</a:t>
            </a:r>
            <a:br>
              <a:rPr lang="en-GB" sz="7200" baseline="30000" dirty="0">
                <a:solidFill>
                  <a:srgbClr val="FF0000"/>
                </a:solidFill>
                <a:latin typeface="VAG Rounded Std Light" panose="020F0502020204020204" pitchFamily="34" charset="0"/>
              </a:rPr>
            </a:br>
            <a:r>
              <a:rPr lang="en-GB" sz="6000" dirty="0">
                <a:latin typeface="VAG Rounded Std Light" panose="020F0502020204020204" pitchFamily="34" charset="0"/>
              </a:rPr>
              <a:t>Think Strategy</a:t>
            </a:r>
          </a:p>
          <a:p>
            <a:endParaRPr lang="en-GB" sz="7200" dirty="0">
              <a:solidFill>
                <a:srgbClr val="FF0000"/>
              </a:solidFill>
              <a:latin typeface="VAG Rounded Std Light" panose="020F05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07673" y="216821"/>
            <a:ext cx="2023751" cy="832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751" y="4743390"/>
            <a:ext cx="829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Produced by ArcelorMittal Europe – </a:t>
            </a:r>
            <a:r>
              <a:rPr lang="en-US">
                <a:solidFill>
                  <a:schemeClr val="bg1"/>
                </a:solidFill>
              </a:rPr>
              <a:t>Commercial Communications   </a:t>
            </a:r>
            <a:r>
              <a:rPr lang="sk-SK" dirty="0">
                <a:solidFill>
                  <a:schemeClr val="bg1"/>
                </a:solidFill>
              </a:rPr>
              <a:t>©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Movemedias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294340"/>
      </p:ext>
    </p:extLst>
  </p:cSld>
  <p:clrMapOvr>
    <a:masterClrMapping/>
  </p:clrMapOvr>
  <p:transition spd="slow"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567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Rond enkele hoek rechthoek 8"/>
          <p:cNvSpPr/>
          <p:nvPr/>
        </p:nvSpPr>
        <p:spPr bwMode="auto">
          <a:xfrm flipH="1" flipV="1">
            <a:off x="1729212" y="1701241"/>
            <a:ext cx="7414788" cy="3136765"/>
          </a:xfrm>
          <a:prstGeom prst="round1Rect">
            <a:avLst>
              <a:gd name="adj" fmla="val 20571"/>
            </a:avLst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145669" y="1683437"/>
            <a:ext cx="6998331" cy="2900920"/>
          </a:xfrm>
        </p:spPr>
        <p:txBody>
          <a:bodyPr/>
          <a:lstStyle/>
          <a:p>
            <a:r>
              <a:rPr lang="en-GB" sz="3550" dirty="0" err="1">
                <a:solidFill>
                  <a:srgbClr val="FF4F00"/>
                </a:solidFill>
                <a:latin typeface="VAG Rounded Std Light" panose="020F0502020204020204" pitchFamily="34" charset="0"/>
              </a:rPr>
              <a:t>Magnelis</a:t>
            </a:r>
            <a:r>
              <a:rPr lang="en-GB" sz="3550" baseline="30000" dirty="0">
                <a:solidFill>
                  <a:srgbClr val="FF4F00"/>
                </a:solidFill>
                <a:latin typeface="VAG Rounded Std Light" panose="020F0502020204020204" pitchFamily="34" charset="0"/>
              </a:rPr>
              <a:t>®</a:t>
            </a:r>
            <a:br>
              <a:rPr lang="en-GB" sz="3550" baseline="30000" dirty="0">
                <a:solidFill>
                  <a:srgbClr val="FF4F00"/>
                </a:solidFill>
                <a:latin typeface="VAG Rounded Std Light" panose="020F0502020204020204" pitchFamily="34" charset="0"/>
              </a:rPr>
            </a:br>
            <a:r>
              <a:rPr lang="en-GB" sz="3550" dirty="0">
                <a:solidFill>
                  <a:schemeClr val="tx1">
                    <a:lumMod val="65000"/>
                    <a:lumOff val="35000"/>
                  </a:schemeClr>
                </a:solidFill>
                <a:latin typeface="VAG Rounded Std Light" panose="020F0502020204020204" pitchFamily="34" charset="0"/>
              </a:rPr>
              <a:t>has a </a:t>
            </a:r>
            <a:r>
              <a:rPr lang="en-US" sz="3550" dirty="0">
                <a:solidFill>
                  <a:schemeClr val="tx1">
                    <a:lumMod val="65000"/>
                    <a:lumOff val="35000"/>
                  </a:schemeClr>
                </a:solidFill>
                <a:latin typeface="VAG Rounded Std Light" panose="020F0502020204020204" pitchFamily="34" charset="0"/>
              </a:rPr>
              <a:t>protective coating offering </a:t>
            </a:r>
            <a:br>
              <a:rPr lang="en-US" sz="3550" dirty="0">
                <a:solidFill>
                  <a:schemeClr val="tx1">
                    <a:lumMod val="65000"/>
                    <a:lumOff val="35000"/>
                  </a:schemeClr>
                </a:solidFill>
                <a:latin typeface="VAG Rounded Std Light" panose="020F0502020204020204" pitchFamily="34" charset="0"/>
              </a:rPr>
            </a:br>
            <a:r>
              <a:rPr lang="en-US" sz="3550" dirty="0">
                <a:solidFill>
                  <a:schemeClr val="tx1">
                    <a:lumMod val="65000"/>
                    <a:lumOff val="35000"/>
                  </a:schemeClr>
                </a:solidFill>
                <a:latin typeface="VAG Rounded Std Light" panose="020F0502020204020204" pitchFamily="34" charset="0"/>
              </a:rPr>
              <a:t>an improved corrosion resistance thanks to </a:t>
            </a:r>
            <a:r>
              <a:rPr lang="en-US" sz="3550" dirty="0">
                <a:solidFill>
                  <a:srgbClr val="FF4F00"/>
                </a:solidFill>
                <a:latin typeface="VAG Rounded Std Light" panose="020F0502020204020204" pitchFamily="34" charset="0"/>
              </a:rPr>
              <a:t>3% magnesium </a:t>
            </a:r>
            <a:br>
              <a:rPr lang="en-US" sz="3550" dirty="0">
                <a:solidFill>
                  <a:srgbClr val="FF4F00"/>
                </a:solidFill>
                <a:latin typeface="VAG Rounded Std Light" panose="020F0502020204020204" pitchFamily="34" charset="0"/>
              </a:rPr>
            </a:br>
            <a:r>
              <a:rPr lang="en-US" sz="3550" dirty="0">
                <a:solidFill>
                  <a:schemeClr val="tx1">
                    <a:lumMod val="65000"/>
                    <a:lumOff val="35000"/>
                  </a:schemeClr>
                </a:solidFill>
                <a:latin typeface="VAG Rounded Std Light" panose="020F0502020204020204" pitchFamily="34" charset="0"/>
              </a:rPr>
              <a:t>in the metallic layer.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2435629" y="242805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5876831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924300" y="1708150"/>
            <a:ext cx="5219700" cy="2680970"/>
          </a:xfrm>
          <a:prstGeom prst="round1Rect">
            <a:avLst>
              <a:gd name="adj" fmla="val 20571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445250" y="1708149"/>
            <a:ext cx="4698749" cy="2944797"/>
          </a:xfrm>
        </p:spPr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has three times better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corrosion resistance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than galvanised steel.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5629" y="242805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568849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9053"/>
            <a:ext cx="9274884" cy="6184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Rond enkele hoek rechthoek 8"/>
          <p:cNvSpPr/>
          <p:nvPr/>
        </p:nvSpPr>
        <p:spPr bwMode="auto">
          <a:xfrm flipH="1" flipV="1">
            <a:off x="3332842" y="1708150"/>
            <a:ext cx="5811158" cy="2590769"/>
          </a:xfrm>
          <a:prstGeom prst="round1Rect">
            <a:avLst>
              <a:gd name="adj" fmla="val 20571"/>
            </a:avLst>
          </a:prstGeom>
          <a:solidFill>
            <a:schemeClr val="accent1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>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demonstrates the </a:t>
            </a:r>
            <a:r>
              <a:rPr lang="en-US" dirty="0">
                <a:latin typeface="VAG Rounded Std Light" panose="020F0502020204020204" pitchFamily="34" charset="0"/>
              </a:rPr>
              <a:t>best corrosion resistance </a:t>
            </a:r>
            <a:br>
              <a:rPr lang="en-US" dirty="0">
                <a:latin typeface="VAG Rounded Std Light" panose="020F0502020204020204" pitchFamily="34" charset="0"/>
              </a:rPr>
            </a:br>
            <a:r>
              <a:rPr lang="en-US" dirty="0">
                <a:latin typeface="VAG Rounded Std Light" panose="020F0502020204020204" pitchFamily="34" charset="0"/>
              </a:rPr>
              <a:t>in harsh environments.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2435629" y="242805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Shutterstock – </a:t>
            </a:r>
            <a:r>
              <a:rPr lang="en-US" sz="1000" dirty="0" err="1">
                <a:solidFill>
                  <a:schemeClr val="bg1"/>
                </a:solidFill>
              </a:rPr>
              <a:t>Robsonphoto</a:t>
            </a:r>
            <a:r>
              <a:rPr lang="en-US" sz="1000" dirty="0">
                <a:solidFill>
                  <a:schemeClr val="bg1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44450175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-4" y="0"/>
            <a:ext cx="9157763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4380125" y="1708141"/>
            <a:ext cx="4777636" cy="2597851"/>
          </a:xfrm>
          <a:prstGeom prst="round1Rect">
            <a:avLst>
              <a:gd name="adj" fmla="val 23857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93104" y="1708150"/>
            <a:ext cx="5207000" cy="1485900"/>
          </a:xfrm>
        </p:spPr>
        <p:txBody>
          <a:bodyPr/>
          <a:lstStyle/>
          <a:p>
            <a:r>
              <a:rPr lang="en-GB" sz="3550" dirty="0">
                <a:latin typeface="VAG Rounded Std Light" panose="020F0502020204020204" pitchFamily="34" charset="0"/>
              </a:rPr>
              <a:t>Magnelis</a:t>
            </a:r>
            <a:r>
              <a:rPr lang="en-GB" sz="3550" baseline="30000" dirty="0">
                <a:latin typeface="VAG Rounded Std Light" panose="020F0502020204020204" pitchFamily="34" charset="0"/>
              </a:rPr>
              <a:t>®</a:t>
            </a:r>
            <a:r>
              <a:rPr lang="en-GB" sz="3550" dirty="0">
                <a:latin typeface="VAG Rounded Std Light" panose="020F0502020204020204" pitchFamily="34" charset="0"/>
              </a:rPr>
              <a:t> </a:t>
            </a:r>
            <a:br>
              <a:rPr lang="en-GB" sz="3550" dirty="0">
                <a:latin typeface="VAG Rounded Std Light" panose="020F0502020204020204" pitchFamily="34" charset="0"/>
              </a:rPr>
            </a:br>
            <a:r>
              <a:rPr lang="en-GB" sz="3550" dirty="0">
                <a:latin typeface="VAG Rounded Std Light" panose="020F0502020204020204" pitchFamily="34" charset="0"/>
              </a:rPr>
              <a:t>provides </a:t>
            </a:r>
            <a:br>
              <a:rPr lang="en-GB" sz="3550" dirty="0">
                <a:latin typeface="VAG Rounded Std Light" panose="020F0502020204020204" pitchFamily="34" charset="0"/>
              </a:rPr>
            </a:br>
            <a:r>
              <a:rPr lang="en-GB" sz="3550" dirty="0">
                <a:latin typeface="VAG Rounded Std Light" panose="020F0502020204020204" pitchFamily="34" charset="0"/>
              </a:rPr>
              <a:t>a self-healing effect </a:t>
            </a:r>
            <a:br>
              <a:rPr lang="en-GB" sz="3550" dirty="0">
                <a:latin typeface="VAG Rounded Std Light" panose="020F0502020204020204" pitchFamily="34" charset="0"/>
              </a:rPr>
            </a:br>
            <a:r>
              <a:rPr lang="en-GB" sz="3550" dirty="0">
                <a:latin typeface="VAG Rounded Std Light" panose="020F0502020204020204" pitchFamily="34" charset="0"/>
              </a:rPr>
              <a:t>for edge protection.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15216" y="607868"/>
            <a:ext cx="522564" cy="2289241"/>
          </a:xfrm>
          <a:prstGeom prst="straightConnector1">
            <a:avLst/>
          </a:prstGeom>
          <a:ln w="762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1412445" y="1751160"/>
            <a:ext cx="2819400" cy="2870200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435629" y="242805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Grupo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Condesa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622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3902094" y="1708147"/>
            <a:ext cx="5241906" cy="2680971"/>
          </a:xfrm>
          <a:prstGeom prst="round1Rect">
            <a:avLst>
              <a:gd name="adj" fmla="val 28898"/>
            </a:avLst>
          </a:prstGeom>
          <a:solidFill>
            <a:schemeClr val="accent1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06252" y="1708150"/>
            <a:ext cx="5207000" cy="2431363"/>
          </a:xfrm>
        </p:spPr>
        <p:txBody>
          <a:bodyPr/>
          <a:lstStyle/>
          <a:p>
            <a:r>
              <a:rPr lang="en-GB" dirty="0" err="1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/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offers deformed or scratched surfaces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extra protection.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3938962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2975956" y="1708148"/>
            <a:ext cx="6168044" cy="2147138"/>
          </a:xfrm>
          <a:prstGeom prst="round1Rect">
            <a:avLst>
              <a:gd name="adj" fmla="val 29402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391593" y="1708150"/>
            <a:ext cx="5888838" cy="4127500"/>
          </a:xfrm>
        </p:spPr>
        <p:txBody>
          <a:bodyPr/>
          <a:lstStyle/>
          <a:p>
            <a:pPr marL="0" lvl="1" indent="0">
              <a:buNone/>
            </a:pPr>
            <a:r>
              <a:rPr lang="en-GB">
                <a:latin typeface="VAG Rounded Std Light" panose="020F0502020204020204" pitchFamily="34" charset="0"/>
              </a:rPr>
              <a:t>Magnelis</a:t>
            </a:r>
            <a:r>
              <a:rPr lang="en-GB" baseline="30000">
                <a:latin typeface="VAG Rounded Std Light" panose="020F0502020204020204" pitchFamily="34" charset="0"/>
              </a:rPr>
              <a:t>®</a:t>
            </a:r>
            <a:br>
              <a:rPr lang="en-GB" baseline="30000">
                <a:latin typeface="VAG Rounded Std Light" panose="020F0502020204020204" pitchFamily="34" charset="0"/>
              </a:rPr>
            </a:br>
            <a:r>
              <a:rPr lang="en-GB">
                <a:latin typeface="VAG Rounded Std Light" panose="020F0502020204020204" pitchFamily="34" charset="0"/>
              </a:rPr>
              <a:t>is a cost-effective alternative </a:t>
            </a:r>
            <a:br>
              <a:rPr lang="en-GB">
                <a:latin typeface="VAG Rounded Std Light" panose="020F0502020204020204" pitchFamily="34" charset="0"/>
              </a:rPr>
            </a:br>
            <a:r>
              <a:rPr lang="en-GB">
                <a:latin typeface="VAG Rounded Std Light" panose="020F0502020204020204" pitchFamily="34" charset="0"/>
              </a:rPr>
              <a:t>to post-galvanised steels.</a:t>
            </a:r>
            <a:endParaRPr lang="en-GB" dirty="0">
              <a:latin typeface="VAG Rounded Std Light" panose="020F05020202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2037105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2694018" y="1683434"/>
            <a:ext cx="6449982" cy="2654143"/>
          </a:xfrm>
          <a:prstGeom prst="round1Rect">
            <a:avLst>
              <a:gd name="adj" fmla="val 20571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42212" y="1708150"/>
            <a:ext cx="6001788" cy="3095625"/>
          </a:xfrm>
        </p:spPr>
        <p:txBody>
          <a:bodyPr/>
          <a:lstStyle/>
          <a:p>
            <a:r>
              <a:rPr lang="en-US" sz="3550" dirty="0" err="1">
                <a:latin typeface="VAG Rounded Std Light" panose="020F0502020204020204" pitchFamily="34" charset="0"/>
              </a:rPr>
              <a:t>Magnelis</a:t>
            </a:r>
            <a:r>
              <a:rPr lang="en-US" sz="3550" baseline="30000" dirty="0">
                <a:latin typeface="VAG Rounded Std Light" panose="020F0502020204020204" pitchFamily="34" charset="0"/>
              </a:rPr>
              <a:t>®</a:t>
            </a:r>
            <a:r>
              <a:rPr lang="en-US" sz="3550" dirty="0">
                <a:latin typeface="VAG Rounded Std Light" panose="020F0502020204020204" pitchFamily="34" charset="0"/>
              </a:rPr>
              <a:t/>
            </a:r>
            <a:br>
              <a:rPr lang="en-US" sz="3550" dirty="0">
                <a:latin typeface="VAG Rounded Std Light" panose="020F0502020204020204" pitchFamily="34" charset="0"/>
              </a:rPr>
            </a:br>
            <a:r>
              <a:rPr lang="en-US" sz="3550" dirty="0">
                <a:latin typeface="VAG Rounded Std Light" panose="020F0502020204020204" pitchFamily="34" charset="0"/>
              </a:rPr>
              <a:t>is available in a wide range </a:t>
            </a:r>
            <a:br>
              <a:rPr lang="en-US" sz="3550" dirty="0">
                <a:latin typeface="VAG Rounded Std Light" panose="020F0502020204020204" pitchFamily="34" charset="0"/>
              </a:rPr>
            </a:br>
            <a:r>
              <a:rPr lang="en-US" sz="3550" dirty="0">
                <a:latin typeface="VAG Rounded Std Light" panose="020F0502020204020204" pitchFamily="34" charset="0"/>
              </a:rPr>
              <a:t>of steel grades with a metallic coating layer up to 35 µm</a:t>
            </a:r>
            <a:r>
              <a:rPr lang="en-US" dirty="0">
                <a:latin typeface="VAG Rounded Std Light" panose="020F0502020204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5629" y="2444679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Jeroen</a:t>
            </a:r>
            <a:r>
              <a:rPr lang="en-US" sz="1000" dirty="0">
                <a:solidFill>
                  <a:schemeClr val="bg1"/>
                </a:solidFill>
              </a:rPr>
              <a:t> op de </a:t>
            </a:r>
            <a:r>
              <a:rPr lang="en-US" sz="1000" dirty="0" err="1">
                <a:solidFill>
                  <a:schemeClr val="bg1"/>
                </a:solidFill>
              </a:rPr>
              <a:t>Beeck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8660728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nd enkele hoek rechthoek 8"/>
          <p:cNvSpPr/>
          <p:nvPr/>
        </p:nvSpPr>
        <p:spPr bwMode="auto">
          <a:xfrm flipH="1" flipV="1">
            <a:off x="4605942" y="1708150"/>
            <a:ext cx="4538058" cy="1549620"/>
          </a:xfrm>
          <a:prstGeom prst="round1Rect">
            <a:avLst>
              <a:gd name="adj" fmla="val 30503"/>
            </a:avLst>
          </a:prstGeom>
          <a:solidFill>
            <a:srgbClr val="FF37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50000"/>
              </a:spcBef>
            </a:pPr>
            <a:endParaRPr lang="nl-BE" sz="2400" dirty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1627" y="1708150"/>
            <a:ext cx="4062374" cy="3095625"/>
          </a:xfrm>
        </p:spPr>
        <p:txBody>
          <a:bodyPr/>
          <a:lstStyle/>
          <a:p>
            <a:r>
              <a:rPr lang="en-GB" dirty="0">
                <a:latin typeface="VAG Rounded Std Light" panose="020F0502020204020204" pitchFamily="34" charset="0"/>
              </a:rPr>
              <a:t>Magnelis</a:t>
            </a:r>
            <a:r>
              <a:rPr lang="en-GB" baseline="30000" dirty="0">
                <a:latin typeface="VAG Rounded Std Light" panose="020F0502020204020204" pitchFamily="34" charset="0"/>
              </a:rPr>
              <a:t>®</a:t>
            </a:r>
            <a:r>
              <a:rPr lang="en-GB" dirty="0">
                <a:latin typeface="VAG Rounded Std Light" panose="020F0502020204020204" pitchFamily="34" charset="0"/>
              </a:rPr>
              <a:t> </a:t>
            </a:r>
            <a:br>
              <a:rPr lang="en-GB" dirty="0">
                <a:latin typeface="VAG Rounded Std Light" panose="020F0502020204020204" pitchFamily="34" charset="0"/>
              </a:rPr>
            </a:br>
            <a:r>
              <a:rPr lang="en-GB" dirty="0">
                <a:latin typeface="VAG Rounded Std Light" panose="020F0502020204020204" pitchFamily="34" charset="0"/>
              </a:rPr>
              <a:t>is easy to process.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673" y="216821"/>
            <a:ext cx="2023751" cy="82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435629" y="2461304"/>
            <a:ext cx="5153891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© </a:t>
            </a:r>
            <a:r>
              <a:rPr lang="en-US" sz="1000" dirty="0" err="1">
                <a:solidFill>
                  <a:schemeClr val="bg1"/>
                </a:solidFill>
              </a:rPr>
              <a:t>Kurp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Dach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21128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Indatentheme">
  <a:themeElements>
    <a:clrScheme name="corr160913 1">
      <a:dk1>
        <a:srgbClr val="000000"/>
      </a:dk1>
      <a:lt1>
        <a:srgbClr val="FFFFFF"/>
      </a:lt1>
      <a:dk2>
        <a:srgbClr val="414141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37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datentheme" id="{F6CD89EB-BC1E-B047-A52C-1377FD4BF0AE}" vid="{668174DD-CA4A-DA4B-81DD-D19DADA96F9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Indatentheme</Template>
  <TotalTime>26483</TotalTime>
  <Words>119</Words>
  <Application>Microsoft Office PowerPoint</Application>
  <PresentationFormat>Affichage à l'écran (16:9)</PresentationFormat>
  <Paragraphs>45</Paragraphs>
  <Slides>17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VAG Rounded Std Light</vt:lpstr>
      <vt:lpstr>VAG Rounded Std Thin</vt:lpstr>
      <vt:lpstr>MS PGothic</vt:lpstr>
      <vt:lpstr>.AppleSystemUIFont</vt:lpstr>
      <vt:lpstr>Calibri</vt:lpstr>
      <vt:lpstr>Indatentheme</vt:lpstr>
      <vt:lpstr>Diapositive 0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Company>ArcelorMittal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 Products</dc:title>
  <dc:creator>phvda</dc:creator>
  <cp:lastModifiedBy>Zoldosova</cp:lastModifiedBy>
  <cp:revision>1219</cp:revision>
  <cp:lastPrinted>2016-09-13T10:51:58Z</cp:lastPrinted>
  <dcterms:created xsi:type="dcterms:W3CDTF">2009-01-28T17:58:57Z</dcterms:created>
  <dcterms:modified xsi:type="dcterms:W3CDTF">2016-11-22T15:40:14Z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